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63" r:id="rId3"/>
    <p:sldId id="318" r:id="rId4"/>
    <p:sldId id="258" r:id="rId5"/>
    <p:sldId id="265" r:id="rId6"/>
    <p:sldId id="338" r:id="rId7"/>
    <p:sldId id="340" r:id="rId8"/>
    <p:sldId id="339" r:id="rId9"/>
    <p:sldId id="341" r:id="rId10"/>
    <p:sldId id="342" r:id="rId11"/>
    <p:sldId id="343" r:id="rId12"/>
    <p:sldId id="345" r:id="rId13"/>
    <p:sldId id="344" r:id="rId14"/>
    <p:sldId id="346" r:id="rId15"/>
    <p:sldId id="347" r:id="rId16"/>
    <p:sldId id="348" r:id="rId17"/>
    <p:sldId id="350" r:id="rId18"/>
    <p:sldId id="351" r:id="rId19"/>
    <p:sldId id="349" r:id="rId20"/>
    <p:sldId id="352" r:id="rId21"/>
    <p:sldId id="353" r:id="rId22"/>
    <p:sldId id="354" r:id="rId23"/>
    <p:sldId id="355" r:id="rId24"/>
    <p:sldId id="312" r:id="rId25"/>
    <p:sldId id="356" r:id="rId26"/>
    <p:sldId id="313" r:id="rId27"/>
    <p:sldId id="357" r:id="rId28"/>
    <p:sldId id="358" r:id="rId29"/>
    <p:sldId id="359" r:id="rId30"/>
    <p:sldId id="360" r:id="rId31"/>
    <p:sldId id="361" r:id="rId32"/>
    <p:sldId id="362" r:id="rId33"/>
    <p:sldId id="279"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02" autoAdjust="0"/>
    <p:restoredTop sz="85080" autoAdjust="0"/>
  </p:normalViewPr>
  <p:slideViewPr>
    <p:cSldViewPr>
      <p:cViewPr>
        <p:scale>
          <a:sx n="70" d="100"/>
          <a:sy n="70" d="100"/>
        </p:scale>
        <p:origin x="-1188"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5A4383E-0BBC-4A76-BF2B-EBFBC894B27D}" type="datetimeFigureOut">
              <a:rPr lang="en-AU" smtClean="0"/>
              <a:pPr/>
              <a:t>16/08/2015</a:t>
            </a:fld>
            <a:endParaRPr lang="en-AU"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C55B878-2885-434C-B974-C75FE19014D6}" type="slidenum">
              <a:rPr lang="en-AU" smtClean="0"/>
              <a:pPr/>
              <a:t>‹#›</a:t>
            </a:fld>
            <a:endParaRPr lang="en-AU" dirty="0"/>
          </a:p>
        </p:txBody>
      </p:sp>
    </p:spTree>
    <p:extLst>
      <p:ext uri="{BB962C8B-B14F-4D97-AF65-F5344CB8AC3E}">
        <p14:creationId xmlns:p14="http://schemas.microsoft.com/office/powerpoint/2010/main" val="1360885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6DFD844-0C45-47B4-8192-2CCC12559C24}" type="datetimeFigureOut">
              <a:rPr lang="en-AU" smtClean="0"/>
              <a:t>16/08/2015</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F22B941-5837-4960-A1C7-4E6028F512DE}" type="slidenum">
              <a:rPr lang="en-AU" smtClean="0"/>
              <a:t>‹#›</a:t>
            </a:fld>
            <a:endParaRPr lang="en-AU"/>
          </a:p>
        </p:txBody>
      </p:sp>
    </p:spTree>
    <p:extLst>
      <p:ext uri="{BB962C8B-B14F-4D97-AF65-F5344CB8AC3E}">
        <p14:creationId xmlns:p14="http://schemas.microsoft.com/office/powerpoint/2010/main" val="193014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Don’t spend</a:t>
            </a:r>
            <a:r>
              <a:rPr lang="en-AU" baseline="0" dirty="0" smtClean="0"/>
              <a:t> too much time on this slide.  Boring legislation.  Spend more time on discussion and examples in subsequent slides.</a:t>
            </a:r>
            <a:endParaRPr lang="en-AU" dirty="0"/>
          </a:p>
        </p:txBody>
      </p:sp>
      <p:sp>
        <p:nvSpPr>
          <p:cNvPr id="4" name="Slide Number Placeholder 3"/>
          <p:cNvSpPr>
            <a:spLocks noGrp="1"/>
          </p:cNvSpPr>
          <p:nvPr>
            <p:ph type="sldNum" sz="quarter" idx="10"/>
          </p:nvPr>
        </p:nvSpPr>
        <p:spPr/>
        <p:txBody>
          <a:bodyPr/>
          <a:lstStyle/>
          <a:p>
            <a:fld id="{7F22B941-5837-4960-A1C7-4E6028F512DE}" type="slidenum">
              <a:rPr lang="en-AU" smtClean="0"/>
              <a:t>5</a:t>
            </a:fld>
            <a:endParaRPr lang="en-AU"/>
          </a:p>
        </p:txBody>
      </p:sp>
    </p:spTree>
    <p:extLst>
      <p:ext uri="{BB962C8B-B14F-4D97-AF65-F5344CB8AC3E}">
        <p14:creationId xmlns:p14="http://schemas.microsoft.com/office/powerpoint/2010/main" val="2569078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Member of fund self explanatory.  Let</a:t>
            </a:r>
            <a:r>
              <a:rPr lang="en-AU" baseline="0" dirty="0" smtClean="0"/>
              <a:t> them know that it is unlikely they will encounter a standard employer sponsor so this won’t be covered.  The main thing they need to know is what is a Part 8 Associate which we will cover in more detail.</a:t>
            </a:r>
            <a:endParaRPr lang="en-AU" dirty="0"/>
          </a:p>
        </p:txBody>
      </p:sp>
      <p:sp>
        <p:nvSpPr>
          <p:cNvPr id="4" name="Slide Number Placeholder 3"/>
          <p:cNvSpPr>
            <a:spLocks noGrp="1"/>
          </p:cNvSpPr>
          <p:nvPr>
            <p:ph type="sldNum" sz="quarter" idx="10"/>
          </p:nvPr>
        </p:nvSpPr>
        <p:spPr/>
        <p:txBody>
          <a:bodyPr/>
          <a:lstStyle/>
          <a:p>
            <a:fld id="{7F22B941-5837-4960-A1C7-4E6028F512DE}" type="slidenum">
              <a:rPr lang="en-AU" smtClean="0"/>
              <a:t>6</a:t>
            </a:fld>
            <a:endParaRPr lang="en-AU"/>
          </a:p>
        </p:txBody>
      </p:sp>
    </p:spTree>
    <p:extLst>
      <p:ext uri="{BB962C8B-B14F-4D97-AF65-F5344CB8AC3E}">
        <p14:creationId xmlns:p14="http://schemas.microsoft.com/office/powerpoint/2010/main" val="3309555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VERY</a:t>
            </a:r>
            <a:r>
              <a:rPr lang="en-AU" baseline="0" dirty="0" smtClean="0"/>
              <a:t> IMPORTANT that they understand that the definition of a member includes the member individually as well as any Part 8 Associate of the member which will be discussed in more detail.</a:t>
            </a:r>
            <a:endParaRPr lang="en-AU" dirty="0"/>
          </a:p>
        </p:txBody>
      </p:sp>
      <p:sp>
        <p:nvSpPr>
          <p:cNvPr id="4" name="Slide Number Placeholder 3"/>
          <p:cNvSpPr>
            <a:spLocks noGrp="1"/>
          </p:cNvSpPr>
          <p:nvPr>
            <p:ph type="sldNum" sz="quarter" idx="10"/>
          </p:nvPr>
        </p:nvSpPr>
        <p:spPr/>
        <p:txBody>
          <a:bodyPr/>
          <a:lstStyle/>
          <a:p>
            <a:fld id="{7F22B941-5837-4960-A1C7-4E6028F512DE}" type="slidenum">
              <a:rPr lang="en-AU" smtClean="0"/>
              <a:t>7</a:t>
            </a:fld>
            <a:endParaRPr lang="en-AU"/>
          </a:p>
        </p:txBody>
      </p:sp>
    </p:spTree>
    <p:extLst>
      <p:ext uri="{BB962C8B-B14F-4D97-AF65-F5344CB8AC3E}">
        <p14:creationId xmlns:p14="http://schemas.microsoft.com/office/powerpoint/2010/main" val="445116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Relative – Simple, Member – Simple, Trustee – Simple.   What’s not simple is (d) Partner of a</a:t>
            </a:r>
            <a:r>
              <a:rPr lang="en-AU" baseline="0" dirty="0" smtClean="0"/>
              <a:t> member.  For example, 3 people each have own SMSF.  The three are principals in Accounting firm.  If they operate firm as partnership they are partners.  If they operate firm as company they are not partners and therefore likely not Part 8 Associates. CRITICAL – Fund may own less than 50% of shares or units but can still control company or trust if only director/trustee or the member and Part 8 Associates control Board or Trust.</a:t>
            </a:r>
            <a:endParaRPr lang="en-AU" dirty="0"/>
          </a:p>
        </p:txBody>
      </p:sp>
      <p:sp>
        <p:nvSpPr>
          <p:cNvPr id="4" name="Slide Number Placeholder 3"/>
          <p:cNvSpPr>
            <a:spLocks noGrp="1"/>
          </p:cNvSpPr>
          <p:nvPr>
            <p:ph type="sldNum" sz="quarter" idx="10"/>
          </p:nvPr>
        </p:nvSpPr>
        <p:spPr/>
        <p:txBody>
          <a:bodyPr/>
          <a:lstStyle/>
          <a:p>
            <a:fld id="{7F22B941-5837-4960-A1C7-4E6028F512DE}" type="slidenum">
              <a:rPr lang="en-AU" smtClean="0"/>
              <a:t>8</a:t>
            </a:fld>
            <a:endParaRPr lang="en-AU"/>
          </a:p>
        </p:txBody>
      </p:sp>
    </p:spTree>
    <p:extLst>
      <p:ext uri="{BB962C8B-B14F-4D97-AF65-F5344CB8AC3E}">
        <p14:creationId xmlns:p14="http://schemas.microsoft.com/office/powerpoint/2010/main" val="1466976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Group –</a:t>
            </a:r>
            <a:r>
              <a:rPr lang="en-AU" baseline="0" dirty="0" smtClean="0"/>
              <a:t> Equal all Part 8 Associates.  For example, Bob SMSF owns 20% of shares in company, with other 80% owned by Bob’s brother.  This is a related investment of the Bob SMSF as between Bob and his Part 8 Associate (relative) they control more than 50% of shares.  Likewise, Bob may own 10% of the shares but is the only director.  Bob controls the company and therefore the investment is a related party investment.</a:t>
            </a:r>
            <a:endParaRPr lang="en-AU" dirty="0"/>
          </a:p>
        </p:txBody>
      </p:sp>
      <p:sp>
        <p:nvSpPr>
          <p:cNvPr id="4" name="Slide Number Placeholder 3"/>
          <p:cNvSpPr>
            <a:spLocks noGrp="1"/>
          </p:cNvSpPr>
          <p:nvPr>
            <p:ph type="sldNum" sz="quarter" idx="10"/>
          </p:nvPr>
        </p:nvSpPr>
        <p:spPr/>
        <p:txBody>
          <a:bodyPr/>
          <a:lstStyle/>
          <a:p>
            <a:fld id="{7F22B941-5837-4960-A1C7-4E6028F512DE}" type="slidenum">
              <a:rPr lang="en-AU" smtClean="0"/>
              <a:t>9</a:t>
            </a:fld>
            <a:endParaRPr lang="en-AU"/>
          </a:p>
        </p:txBody>
      </p:sp>
    </p:spTree>
    <p:extLst>
      <p:ext uri="{BB962C8B-B14F-4D97-AF65-F5344CB8AC3E}">
        <p14:creationId xmlns:p14="http://schemas.microsoft.com/office/powerpoint/2010/main" val="2464363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YES.</a:t>
            </a:r>
            <a:r>
              <a:rPr lang="en-AU" baseline="0" dirty="0" smtClean="0"/>
              <a:t>  Bob has casting vote so he has the ability (if ever called upon to do so) to control the company.  The other 8 are accustomed to act in accordance with Bob’s wishes should he ever be called to cast vote.  Refer Section 70E(1).</a:t>
            </a:r>
            <a:endParaRPr lang="en-AU" dirty="0"/>
          </a:p>
        </p:txBody>
      </p:sp>
      <p:sp>
        <p:nvSpPr>
          <p:cNvPr id="4" name="Slide Number Placeholder 3"/>
          <p:cNvSpPr>
            <a:spLocks noGrp="1"/>
          </p:cNvSpPr>
          <p:nvPr>
            <p:ph type="sldNum" sz="quarter" idx="10"/>
          </p:nvPr>
        </p:nvSpPr>
        <p:spPr/>
        <p:txBody>
          <a:bodyPr/>
          <a:lstStyle/>
          <a:p>
            <a:fld id="{7F22B941-5837-4960-A1C7-4E6028F512DE}" type="slidenum">
              <a:rPr lang="en-AU" smtClean="0"/>
              <a:t>13</a:t>
            </a:fld>
            <a:endParaRPr lang="en-AU"/>
          </a:p>
        </p:txBody>
      </p:sp>
    </p:spTree>
    <p:extLst>
      <p:ext uri="{BB962C8B-B14F-4D97-AF65-F5344CB8AC3E}">
        <p14:creationId xmlns:p14="http://schemas.microsoft.com/office/powerpoint/2010/main" val="40555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23ED3-6B65-42B7-9CFD-F8BC037B5DCD}" type="datetimeFigureOut">
              <a:rPr lang="en-AU" smtClean="0"/>
              <a:pPr/>
              <a:t>16/08/2015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DB9CAC4-39B3-438C-B654-17DD28FF49CA}"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23ED3-6B65-42B7-9CFD-F8BC037B5DCD}" type="datetimeFigureOut">
              <a:rPr lang="en-AU" smtClean="0"/>
              <a:pPr/>
              <a:t>16/08/2015</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9CAC4-39B3-438C-B654-17DD28FF49CA}"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204864"/>
            <a:ext cx="7772400" cy="1800200"/>
          </a:xfrm>
        </p:spPr>
        <p:txBody>
          <a:bodyPr>
            <a:normAutofit/>
          </a:bodyPr>
          <a:lstStyle/>
          <a:p>
            <a:r>
              <a:rPr lang="en-AU" dirty="0" smtClean="0">
                <a:solidFill>
                  <a:schemeClr val="bg1"/>
                </a:solidFill>
              </a:rPr>
              <a:t> Revisiting the IHA Rules</a:t>
            </a:r>
            <a:endParaRPr lang="en-AU" dirty="0">
              <a:solidFill>
                <a:schemeClr val="bg1"/>
              </a:solidFill>
            </a:endParaRPr>
          </a:p>
        </p:txBody>
      </p:sp>
      <p:sp>
        <p:nvSpPr>
          <p:cNvPr id="3" name="Subtitle 2"/>
          <p:cNvSpPr>
            <a:spLocks noGrp="1"/>
          </p:cNvSpPr>
          <p:nvPr>
            <p:ph type="subTitle" idx="1"/>
          </p:nvPr>
        </p:nvSpPr>
        <p:spPr>
          <a:xfrm>
            <a:off x="1331640" y="4005064"/>
            <a:ext cx="6400800" cy="1248544"/>
          </a:xfrm>
        </p:spPr>
        <p:txBody>
          <a:bodyPr/>
          <a:lstStyle/>
          <a:p>
            <a:r>
              <a:rPr lang="en-AU" dirty="0" smtClean="0">
                <a:solidFill>
                  <a:schemeClr val="bg1">
                    <a:lumMod val="65000"/>
                  </a:schemeClr>
                </a:solidFill>
              </a:rPr>
              <a:t>August 2015</a:t>
            </a:r>
            <a:endParaRPr lang="en-AU" dirty="0">
              <a:solidFill>
                <a:schemeClr val="bg1">
                  <a:lumMod val="6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a:cs typeface="Arial" pitchFamily="34" charset="0"/>
              </a:rPr>
              <a:t>Section 70E(3) – Group in relation to the fund</a:t>
            </a:r>
          </a:p>
          <a:p>
            <a:pPr marL="0" indent="0">
              <a:lnSpc>
                <a:spcPct val="114000"/>
              </a:lnSpc>
              <a:spcAft>
                <a:spcPts val="900"/>
              </a:spcAft>
              <a:buNone/>
              <a:tabLst>
                <a:tab pos="450850" algn="l"/>
              </a:tabLst>
              <a:defRPr/>
            </a:pPr>
            <a:r>
              <a:rPr lang="en-AU" sz="2200" dirty="0"/>
              <a:t>(a)  	The fund acting alone; or</a:t>
            </a:r>
          </a:p>
          <a:p>
            <a:pPr marL="0" indent="0">
              <a:lnSpc>
                <a:spcPct val="114000"/>
              </a:lnSpc>
              <a:spcAft>
                <a:spcPts val="900"/>
              </a:spcAft>
              <a:buNone/>
              <a:tabLst>
                <a:tab pos="450850" algn="l"/>
              </a:tabLst>
              <a:defRPr/>
            </a:pPr>
            <a:r>
              <a:rPr lang="en-AU" sz="2200" dirty="0"/>
              <a:t>(b)  	A </a:t>
            </a:r>
            <a:r>
              <a:rPr lang="en-AU" sz="2200" u="sng" dirty="0"/>
              <a:t>Part 8 Associate </a:t>
            </a:r>
            <a:r>
              <a:rPr lang="en-AU" sz="2200" dirty="0"/>
              <a:t>of the fund acting alone; </a:t>
            </a:r>
          </a:p>
          <a:p>
            <a:pPr marL="0" indent="0">
              <a:lnSpc>
                <a:spcPct val="114000"/>
              </a:lnSpc>
              <a:spcAft>
                <a:spcPts val="900"/>
              </a:spcAft>
              <a:buNone/>
              <a:tabLst>
                <a:tab pos="450850" algn="l"/>
              </a:tabLst>
              <a:defRPr/>
            </a:pPr>
            <a:r>
              <a:rPr lang="en-AU" sz="2200" dirty="0"/>
              <a:t>(c)   The fund and one or more </a:t>
            </a:r>
            <a:r>
              <a:rPr lang="en-AU" sz="2200" u="sng" dirty="0"/>
              <a:t>Part 8 Associates </a:t>
            </a:r>
            <a:r>
              <a:rPr lang="en-AU" sz="2200" dirty="0"/>
              <a:t>of the fund acting 	together; or </a:t>
            </a:r>
          </a:p>
          <a:p>
            <a:pPr marL="0" indent="0">
              <a:lnSpc>
                <a:spcPct val="114000"/>
              </a:lnSpc>
              <a:spcAft>
                <a:spcPts val="900"/>
              </a:spcAft>
              <a:buNone/>
              <a:tabLst>
                <a:tab pos="450850" algn="l"/>
              </a:tabLst>
              <a:defRPr/>
            </a:pPr>
            <a:r>
              <a:rPr lang="en-AU" sz="2200" dirty="0"/>
              <a:t>(d)  	2 or more </a:t>
            </a:r>
            <a:r>
              <a:rPr lang="en-AU" sz="2200" u="sng" dirty="0"/>
              <a:t>Part 8 Associates </a:t>
            </a:r>
            <a:r>
              <a:rPr lang="en-AU" sz="2200" dirty="0"/>
              <a:t>of the fund acting together</a:t>
            </a:r>
            <a:r>
              <a:rPr lang="en-AU" sz="2200" dirty="0" smtClean="0"/>
              <a:t>.</a:t>
            </a:r>
            <a:endParaRPr lang="en-AU" sz="2200" dirty="0"/>
          </a:p>
        </p:txBody>
      </p:sp>
    </p:spTree>
    <p:extLst>
      <p:ext uri="{BB962C8B-B14F-4D97-AF65-F5344CB8AC3E}">
        <p14:creationId xmlns:p14="http://schemas.microsoft.com/office/powerpoint/2010/main" val="35215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IHA rules simplified</a:t>
            </a:r>
            <a:endParaRPr lang="en-AU" sz="2200" b="1" dirty="0">
              <a:cs typeface="Arial" pitchFamily="34" charset="0"/>
            </a:endParaRPr>
          </a:p>
          <a:p>
            <a:pPr marL="0" indent="0">
              <a:lnSpc>
                <a:spcPct val="114000"/>
              </a:lnSpc>
              <a:spcAft>
                <a:spcPts val="900"/>
              </a:spcAft>
              <a:buNone/>
              <a:tabLst>
                <a:tab pos="450850" algn="l"/>
              </a:tabLst>
              <a:defRPr/>
            </a:pPr>
            <a:r>
              <a:rPr lang="en-AU" sz="2200" dirty="0" smtClean="0"/>
              <a:t>Do any of the following own more than 50% of the units in the trust or the shares in the company?</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Member of the fund</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Trustee or director of the SMSF trustee</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A </a:t>
            </a:r>
            <a:r>
              <a:rPr lang="en-AU" sz="2200" dirty="0" smtClean="0"/>
              <a:t>fund member </a:t>
            </a:r>
            <a:r>
              <a:rPr lang="en-AU" sz="2200" dirty="0" smtClean="0"/>
              <a:t>and a Part 8 Associate together</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Part 8 Associate of a member of the fund or a relative of a member</a:t>
            </a:r>
            <a:endParaRPr lang="en-AU" sz="2200" dirty="0"/>
          </a:p>
        </p:txBody>
      </p:sp>
    </p:spTree>
    <p:extLst>
      <p:ext uri="{BB962C8B-B14F-4D97-AF65-F5344CB8AC3E}">
        <p14:creationId xmlns:p14="http://schemas.microsoft.com/office/powerpoint/2010/main" val="2390224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IHA rules simplified</a:t>
            </a:r>
            <a:endParaRPr lang="en-AU" sz="2200" b="1" dirty="0">
              <a:cs typeface="Arial" pitchFamily="34" charset="0"/>
            </a:endParaRPr>
          </a:p>
          <a:p>
            <a:pPr marL="0" indent="0">
              <a:lnSpc>
                <a:spcPct val="114000"/>
              </a:lnSpc>
              <a:spcAft>
                <a:spcPts val="900"/>
              </a:spcAft>
              <a:buNone/>
              <a:tabLst>
                <a:tab pos="450850" algn="l"/>
              </a:tabLst>
              <a:defRPr/>
            </a:pPr>
            <a:r>
              <a:rPr lang="en-AU" sz="2200" dirty="0" smtClean="0"/>
              <a:t>A company or trust is controlled by the fund even if less than 50% of interest when:</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Member is the sole director of the company or managing director</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Member and/or Part 8 Associate control the company board through voting rights</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Member has controlling voting rights in company or trust</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Member and/or Part 8 Associate control the trust</a:t>
            </a:r>
          </a:p>
        </p:txBody>
      </p:sp>
    </p:spTree>
    <p:extLst>
      <p:ext uri="{BB962C8B-B14F-4D97-AF65-F5344CB8AC3E}">
        <p14:creationId xmlns:p14="http://schemas.microsoft.com/office/powerpoint/2010/main" val="2943546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Quiz</a:t>
            </a:r>
            <a:endParaRPr lang="en-AU" sz="2200" b="1" dirty="0">
              <a:cs typeface="Arial" pitchFamily="34" charset="0"/>
            </a:endParaRPr>
          </a:p>
          <a:p>
            <a:pPr marL="0" indent="0">
              <a:lnSpc>
                <a:spcPct val="114000"/>
              </a:lnSpc>
              <a:spcAft>
                <a:spcPts val="900"/>
              </a:spcAft>
              <a:buNone/>
              <a:tabLst>
                <a:tab pos="450850" algn="l"/>
              </a:tabLst>
              <a:defRPr/>
            </a:pPr>
            <a:r>
              <a:rPr lang="en-AU" sz="2200" dirty="0" smtClean="0"/>
              <a:t>Does the Bob SMSF control the company?</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Bob is a member of the Bob SMSF</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Bob is the president of the ABC golf club (Public unlisted coy)</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Including Bob, there are 9 members on the board</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In the event of deadlock at meetings, Bob has casting vote</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 Bob SMSF owns no shares in the company</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There is a history of Bob being outvoted at meetings</a:t>
            </a:r>
            <a:endParaRPr lang="en-AU" sz="2200" dirty="0"/>
          </a:p>
        </p:txBody>
      </p:sp>
    </p:spTree>
    <p:extLst>
      <p:ext uri="{BB962C8B-B14F-4D97-AF65-F5344CB8AC3E}">
        <p14:creationId xmlns:p14="http://schemas.microsoft.com/office/powerpoint/2010/main" val="2132248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Quiz</a:t>
            </a:r>
            <a:endParaRPr lang="en-AU" sz="2200" b="1" dirty="0">
              <a:cs typeface="Arial" pitchFamily="34" charset="0"/>
            </a:endParaRPr>
          </a:p>
          <a:p>
            <a:pPr marL="0" indent="0">
              <a:lnSpc>
                <a:spcPct val="114000"/>
              </a:lnSpc>
              <a:spcAft>
                <a:spcPts val="900"/>
              </a:spcAft>
              <a:buNone/>
              <a:tabLst>
                <a:tab pos="450850" algn="l"/>
              </a:tabLst>
              <a:defRPr/>
            </a:pPr>
            <a:r>
              <a:rPr lang="en-AU" sz="2200" dirty="0" smtClean="0"/>
              <a:t>Does the Mary SMSF control the company?</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 Mary SMSF owns 20% of the shares in ABC Pty Ltd</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 remaining shares are owned by unrelated parties</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There are 3 directors of ABC Pty Ltd, one is Mary, the other her son, and the third unrelated</a:t>
            </a:r>
          </a:p>
        </p:txBody>
      </p:sp>
    </p:spTree>
    <p:extLst>
      <p:ext uri="{BB962C8B-B14F-4D97-AF65-F5344CB8AC3E}">
        <p14:creationId xmlns:p14="http://schemas.microsoft.com/office/powerpoint/2010/main" val="3108919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Quiz</a:t>
            </a:r>
            <a:endParaRPr lang="en-AU" sz="2200" b="1" dirty="0">
              <a:cs typeface="Arial" pitchFamily="34" charset="0"/>
            </a:endParaRPr>
          </a:p>
          <a:p>
            <a:pPr marL="0" indent="0">
              <a:lnSpc>
                <a:spcPct val="114000"/>
              </a:lnSpc>
              <a:spcAft>
                <a:spcPts val="900"/>
              </a:spcAft>
              <a:buNone/>
              <a:tabLst>
                <a:tab pos="450850" algn="l"/>
              </a:tabLst>
              <a:defRPr/>
            </a:pPr>
            <a:r>
              <a:rPr lang="en-AU" sz="2200" dirty="0" smtClean="0"/>
              <a:t>Does the </a:t>
            </a:r>
            <a:r>
              <a:rPr lang="en-AU" sz="2200" dirty="0" smtClean="0"/>
              <a:t>Andrew</a:t>
            </a:r>
            <a:r>
              <a:rPr lang="en-AU" sz="2200" dirty="0" smtClean="0"/>
              <a:t> </a:t>
            </a:r>
            <a:r>
              <a:rPr lang="en-AU" sz="2200" dirty="0" smtClean="0"/>
              <a:t>SMSF control the </a:t>
            </a:r>
            <a:r>
              <a:rPr lang="en-AU" sz="2200" dirty="0" smtClean="0"/>
              <a:t>trust?</a:t>
            </a:r>
            <a:endParaRPr lang="en-AU" sz="2200" dirty="0" smtClean="0"/>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 Andrew SMSF owns 1/3 the units in ABC Unit Trust</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Barry SMSF and Charlie SMSF each own 1/3 of the </a:t>
            </a:r>
            <a:r>
              <a:rPr lang="en-AU" sz="2200" dirty="0" smtClean="0"/>
              <a:t>units</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All three are trustees</a:t>
            </a:r>
            <a:endParaRPr lang="en-AU" sz="2200" dirty="0" smtClean="0"/>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None of the three are relatives</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Andrew, Barry and Charlie are </a:t>
            </a:r>
            <a:r>
              <a:rPr lang="en-AU" sz="2200" dirty="0" smtClean="0"/>
              <a:t>co-principals </a:t>
            </a:r>
            <a:r>
              <a:rPr lang="en-AU" sz="2200" dirty="0" smtClean="0"/>
              <a:t>in an accounting firm</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 accounting firm operates as a </a:t>
            </a:r>
            <a:r>
              <a:rPr lang="en-AU" sz="2200" u="sng" dirty="0" smtClean="0"/>
              <a:t>trust structure</a:t>
            </a:r>
          </a:p>
        </p:txBody>
      </p:sp>
    </p:spTree>
    <p:extLst>
      <p:ext uri="{BB962C8B-B14F-4D97-AF65-F5344CB8AC3E}">
        <p14:creationId xmlns:p14="http://schemas.microsoft.com/office/powerpoint/2010/main" val="2932491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Quiz</a:t>
            </a:r>
            <a:endParaRPr lang="en-AU" sz="2200" b="1" dirty="0">
              <a:cs typeface="Arial" pitchFamily="34" charset="0"/>
            </a:endParaRPr>
          </a:p>
          <a:p>
            <a:pPr marL="0" indent="0">
              <a:lnSpc>
                <a:spcPct val="114000"/>
              </a:lnSpc>
              <a:spcAft>
                <a:spcPts val="900"/>
              </a:spcAft>
              <a:buNone/>
              <a:tabLst>
                <a:tab pos="450850" algn="l"/>
              </a:tabLst>
              <a:defRPr/>
            </a:pPr>
            <a:r>
              <a:rPr lang="en-AU" sz="2200" dirty="0" smtClean="0"/>
              <a:t>Does the </a:t>
            </a:r>
            <a:r>
              <a:rPr lang="en-AU" sz="2200" dirty="0" smtClean="0"/>
              <a:t>Andrew</a:t>
            </a:r>
            <a:r>
              <a:rPr lang="en-AU" sz="2200" dirty="0" smtClean="0"/>
              <a:t> </a:t>
            </a:r>
            <a:r>
              <a:rPr lang="en-AU" sz="2200" dirty="0" smtClean="0"/>
              <a:t>SMSF control the </a:t>
            </a:r>
            <a:r>
              <a:rPr lang="en-AU" sz="2200" dirty="0" smtClean="0"/>
              <a:t>trust?</a:t>
            </a:r>
            <a:endParaRPr lang="en-AU" sz="2200" dirty="0" smtClean="0"/>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 Andrew SMSF owns 1/3 the units in ABC Unit Trust</a:t>
            </a:r>
          </a:p>
          <a:p>
            <a:pPr marL="450850" indent="-450850">
              <a:lnSpc>
                <a:spcPct val="114000"/>
              </a:lnSpc>
              <a:spcAft>
                <a:spcPts val="600"/>
              </a:spcAft>
              <a:buFont typeface="Wingdings" panose="05000000000000000000" pitchFamily="2" charset="2"/>
              <a:buChar char="Ø"/>
              <a:tabLst>
                <a:tab pos="450850" algn="l"/>
              </a:tabLst>
              <a:defRPr/>
            </a:pPr>
            <a:r>
              <a:rPr lang="en-AU" sz="2200" dirty="0"/>
              <a:t>Barry SMSF and Charlie SMSF each own 1/3 of the </a:t>
            </a:r>
            <a:r>
              <a:rPr lang="en-AU" sz="2200" dirty="0" smtClean="0"/>
              <a:t>units</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All three are trustees</a:t>
            </a:r>
            <a:endParaRPr lang="en-AU" sz="2200" dirty="0"/>
          </a:p>
          <a:p>
            <a:pPr marL="450850" indent="-450850">
              <a:lnSpc>
                <a:spcPct val="114000"/>
              </a:lnSpc>
              <a:spcAft>
                <a:spcPts val="600"/>
              </a:spcAft>
              <a:buFont typeface="Wingdings" panose="05000000000000000000" pitchFamily="2" charset="2"/>
              <a:buChar char="Ø"/>
              <a:tabLst>
                <a:tab pos="450850" algn="l"/>
              </a:tabLst>
              <a:defRPr/>
            </a:pPr>
            <a:r>
              <a:rPr lang="en-AU" sz="2200" dirty="0"/>
              <a:t>None of the three are relatives</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Andrew, Barry and Charlie are </a:t>
            </a:r>
            <a:r>
              <a:rPr lang="en-AU" sz="2200" dirty="0" smtClean="0"/>
              <a:t>co-principals </a:t>
            </a:r>
            <a:r>
              <a:rPr lang="en-AU" sz="2200" dirty="0" smtClean="0"/>
              <a:t>in an accounting firm</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The accounting firm operates as a </a:t>
            </a:r>
            <a:r>
              <a:rPr lang="en-AU" sz="2200" u="sng" dirty="0" smtClean="0"/>
              <a:t>company</a:t>
            </a:r>
            <a:r>
              <a:rPr lang="en-AU" sz="2200" dirty="0" smtClean="0"/>
              <a:t> structure</a:t>
            </a:r>
          </a:p>
        </p:txBody>
      </p:sp>
    </p:spTree>
    <p:extLst>
      <p:ext uri="{BB962C8B-B14F-4D97-AF65-F5344CB8AC3E}">
        <p14:creationId xmlns:p14="http://schemas.microsoft.com/office/powerpoint/2010/main" val="693803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Consider</a:t>
            </a:r>
            <a:endParaRPr lang="en-AU" sz="2200" b="1" dirty="0">
              <a:cs typeface="Arial" pitchFamily="34" charset="0"/>
            </a:endParaRPr>
          </a:p>
          <a:p>
            <a:pPr marL="0" indent="0">
              <a:lnSpc>
                <a:spcPct val="114000"/>
              </a:lnSpc>
              <a:spcAft>
                <a:spcPts val="900"/>
              </a:spcAft>
              <a:buNone/>
              <a:tabLst>
                <a:tab pos="450850" algn="l"/>
              </a:tabLst>
              <a:defRPr/>
            </a:pPr>
            <a:r>
              <a:rPr lang="en-AU" sz="2200" dirty="0" smtClean="0"/>
              <a:t>The following are also examples of IHAs</a:t>
            </a:r>
            <a:endParaRPr lang="en-AU" sz="2200" dirty="0" smtClean="0"/>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Residential property leased to or occupied by a related party</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What about a SMSF with an investment in a LRBA where the only property of the Bare Trust is not the Single Acquirable Asset (Section 71(8))</a:t>
            </a:r>
          </a:p>
          <a:p>
            <a:pPr marL="450850" indent="-450850">
              <a:lnSpc>
                <a:spcPct val="114000"/>
              </a:lnSpc>
              <a:spcAft>
                <a:spcPts val="600"/>
              </a:spcAft>
              <a:buFont typeface="Wingdings" panose="05000000000000000000" pitchFamily="2" charset="2"/>
              <a:buChar char="Ø"/>
              <a:tabLst>
                <a:tab pos="450850" algn="l"/>
              </a:tabLst>
              <a:defRPr/>
            </a:pPr>
            <a:r>
              <a:rPr lang="en-AU" sz="2200" dirty="0" smtClean="0"/>
              <a:t>Other assets that may be IHAs?</a:t>
            </a:r>
            <a:endParaRPr lang="en-AU" sz="2200" dirty="0" smtClean="0"/>
          </a:p>
          <a:p>
            <a:pPr marL="450850" indent="-450850">
              <a:lnSpc>
                <a:spcPct val="114000"/>
              </a:lnSpc>
              <a:spcAft>
                <a:spcPts val="600"/>
              </a:spcAft>
              <a:buFont typeface="Wingdings" panose="05000000000000000000" pitchFamily="2" charset="2"/>
              <a:buChar char="Ø"/>
              <a:tabLst>
                <a:tab pos="450850" algn="l"/>
              </a:tabLst>
              <a:defRPr/>
            </a:pPr>
            <a:endParaRPr lang="en-AU" sz="2200" dirty="0" smtClean="0"/>
          </a:p>
        </p:txBody>
      </p:sp>
    </p:spTree>
    <p:extLst>
      <p:ext uri="{BB962C8B-B14F-4D97-AF65-F5344CB8AC3E}">
        <p14:creationId xmlns:p14="http://schemas.microsoft.com/office/powerpoint/2010/main" val="3982191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0" y="0"/>
            <a:ext cx="9197109" cy="6858000"/>
          </a:xfrm>
          <a:prstGeom prst="rect">
            <a:avLst/>
          </a:prstGeom>
          <a:noFill/>
          <a:ln w="9525">
            <a:noFill/>
            <a:miter lim="800000"/>
            <a:headEnd/>
            <a:tailEnd/>
          </a:ln>
        </p:spPr>
      </p:pic>
      <p:sp>
        <p:nvSpPr>
          <p:cNvPr id="4" name="Rectangle 3"/>
          <p:cNvSpPr/>
          <p:nvPr/>
        </p:nvSpPr>
        <p:spPr>
          <a:xfrm>
            <a:off x="683568" y="2492896"/>
            <a:ext cx="7776864" cy="513346"/>
          </a:xfrm>
          <a:prstGeom prst="rect">
            <a:avLst/>
          </a:prstGeom>
        </p:spPr>
        <p:txBody>
          <a:bodyPr wrap="square">
            <a:spAutoFit/>
          </a:bodyPr>
          <a:lstStyle/>
          <a:p>
            <a:pPr algn="ctr">
              <a:lnSpc>
                <a:spcPct val="114000"/>
              </a:lnSpc>
              <a:spcAft>
                <a:spcPts val="1200"/>
              </a:spcAft>
            </a:pPr>
            <a:r>
              <a:rPr lang="en-US" sz="2400" b="1" dirty="0" smtClean="0">
                <a:solidFill>
                  <a:schemeClr val="bg1"/>
                </a:solidFill>
              </a:rPr>
              <a:t>2.  Exempt</a:t>
            </a:r>
            <a:r>
              <a:rPr lang="en-US" sz="2400" b="1" dirty="0" smtClean="0">
                <a:solidFill>
                  <a:schemeClr val="bg1"/>
                </a:solidFill>
              </a:rPr>
              <a:t> IHAs</a:t>
            </a:r>
            <a:endParaRPr lang="en-AU" sz="2400" b="1" dirty="0" smtClean="0">
              <a:solidFill>
                <a:schemeClr val="bg1"/>
              </a:solidFill>
              <a:cs typeface="Arial" pitchFamily="34" charset="0"/>
            </a:endParaRPr>
          </a:p>
        </p:txBody>
      </p:sp>
    </p:spTree>
    <p:extLst>
      <p:ext uri="{BB962C8B-B14F-4D97-AF65-F5344CB8AC3E}">
        <p14:creationId xmlns:p14="http://schemas.microsoft.com/office/powerpoint/2010/main" val="4211123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lnSpc>
                <a:spcPct val="114000"/>
              </a:lnSpc>
              <a:spcAft>
                <a:spcPts val="900"/>
              </a:spcAft>
              <a:buNone/>
            </a:pPr>
            <a:r>
              <a:rPr lang="en-AU" sz="2200" b="1" dirty="0">
                <a:cs typeface="Arial" pitchFamily="34" charset="0"/>
              </a:rPr>
              <a:t>2</a:t>
            </a:r>
            <a:r>
              <a:rPr lang="en-AU" sz="2200" b="1" dirty="0" smtClean="0">
                <a:cs typeface="Arial" pitchFamily="34" charset="0"/>
              </a:rPr>
              <a:t>.  Exempt In-House Assets</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Section 71A</a:t>
            </a:r>
            <a:endParaRPr lang="en-AU" sz="2200" b="1" dirty="0">
              <a:cs typeface="Arial" pitchFamily="34" charset="0"/>
            </a:endParaRPr>
          </a:p>
          <a:p>
            <a:pPr marL="450850" indent="-450850">
              <a:lnSpc>
                <a:spcPct val="114000"/>
              </a:lnSpc>
              <a:spcBef>
                <a:spcPts val="0"/>
              </a:spcBef>
              <a:spcAft>
                <a:spcPts val="600"/>
              </a:spcAft>
              <a:buFont typeface="Wingdings" panose="05000000000000000000" pitchFamily="2" charset="2"/>
              <a:buChar char="Ø"/>
              <a:tabLst>
                <a:tab pos="450850" algn="l"/>
              </a:tabLst>
              <a:defRPr/>
            </a:pPr>
            <a:r>
              <a:rPr lang="en-AU" sz="2200" dirty="0" smtClean="0"/>
              <a:t>Investments in Pre 11 August 1999 are, and will usually always remain exempt from the IHA rules</a:t>
            </a:r>
          </a:p>
          <a:p>
            <a:pPr marL="450850" indent="-450850">
              <a:lnSpc>
                <a:spcPct val="114000"/>
              </a:lnSpc>
              <a:spcBef>
                <a:spcPts val="0"/>
              </a:spcBef>
              <a:spcAft>
                <a:spcPts val="600"/>
              </a:spcAft>
              <a:buFont typeface="Wingdings" panose="05000000000000000000" pitchFamily="2" charset="2"/>
              <a:buChar char="Ø"/>
              <a:tabLst>
                <a:tab pos="450850" algn="l"/>
              </a:tabLst>
              <a:defRPr/>
            </a:pPr>
            <a:r>
              <a:rPr lang="en-AU" sz="2200" dirty="0"/>
              <a:t>Remember any unpaid distributions however may be considered in-house assets, even if they relate to such a unit trust</a:t>
            </a:r>
          </a:p>
          <a:p>
            <a:pPr marL="450850" indent="-450850">
              <a:lnSpc>
                <a:spcPct val="114000"/>
              </a:lnSpc>
              <a:spcBef>
                <a:spcPts val="0"/>
              </a:spcBef>
              <a:spcAft>
                <a:spcPts val="600"/>
              </a:spcAft>
              <a:buFont typeface="Wingdings" panose="05000000000000000000" pitchFamily="2" charset="2"/>
              <a:buChar char="Ø"/>
              <a:tabLst>
                <a:tab pos="450850" algn="l"/>
              </a:tabLst>
              <a:defRPr/>
            </a:pPr>
            <a:r>
              <a:rPr lang="en-AU" sz="2200" dirty="0"/>
              <a:t>Refer SMSFR 2009/3 for ATO guidance on when an unpaid distribution would be an IHA</a:t>
            </a:r>
          </a:p>
          <a:p>
            <a:pPr marL="450850" indent="-450850">
              <a:lnSpc>
                <a:spcPct val="114000"/>
              </a:lnSpc>
              <a:spcBef>
                <a:spcPts val="0"/>
              </a:spcBef>
              <a:spcAft>
                <a:spcPts val="600"/>
              </a:spcAft>
              <a:buFont typeface="Wingdings" panose="05000000000000000000" pitchFamily="2" charset="2"/>
              <a:buChar char="Ø"/>
              <a:tabLst>
                <a:tab pos="450850" algn="l"/>
              </a:tabLst>
              <a:defRPr/>
            </a:pPr>
            <a:r>
              <a:rPr lang="en-AU" sz="2200" dirty="0"/>
              <a:t>If so, it would be the unpaid distribution that is the IHA, not the actual investment in the trust</a:t>
            </a:r>
          </a:p>
        </p:txBody>
      </p:sp>
    </p:spTree>
    <p:extLst>
      <p:ext uri="{BB962C8B-B14F-4D97-AF65-F5344CB8AC3E}">
        <p14:creationId xmlns:p14="http://schemas.microsoft.com/office/powerpoint/2010/main" val="44734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Revisiting the IHA Rules</a:t>
            </a:r>
            <a:endParaRPr lang="en-AU" sz="3200" b="1" dirty="0"/>
          </a:p>
        </p:txBody>
      </p:sp>
      <p:sp>
        <p:nvSpPr>
          <p:cNvPr id="3" name="Content Placeholder 2"/>
          <p:cNvSpPr>
            <a:spLocks noGrp="1"/>
          </p:cNvSpPr>
          <p:nvPr>
            <p:ph idx="1"/>
          </p:nvPr>
        </p:nvSpPr>
        <p:spPr/>
        <p:txBody>
          <a:bodyPr>
            <a:normAutofit/>
          </a:bodyPr>
          <a:lstStyle/>
          <a:p>
            <a:pPr marL="514350" lvl="0" indent="-514350">
              <a:lnSpc>
                <a:spcPct val="114000"/>
              </a:lnSpc>
              <a:spcAft>
                <a:spcPts val="900"/>
              </a:spcAft>
              <a:buNone/>
            </a:pPr>
            <a:r>
              <a:rPr lang="en-AU" sz="2200" b="1" dirty="0" smtClean="0">
                <a:cs typeface="Arial" pitchFamily="34" charset="0"/>
              </a:rPr>
              <a:t>Disclaimer</a:t>
            </a:r>
            <a:endParaRPr lang="en-AU" sz="2400" b="1" dirty="0" smtClean="0">
              <a:cs typeface="Arial" pitchFamily="34" charset="0"/>
            </a:endParaRPr>
          </a:p>
          <a:p>
            <a:pPr marL="0" lvl="0" indent="0">
              <a:lnSpc>
                <a:spcPct val="114000"/>
              </a:lnSpc>
              <a:spcAft>
                <a:spcPts val="900"/>
              </a:spcAft>
              <a:buNone/>
            </a:pPr>
            <a:r>
              <a:rPr lang="en-AU" sz="2200" dirty="0" smtClean="0">
                <a:cs typeface="Arial" pitchFamily="34" charset="0"/>
              </a:rPr>
              <a:t>Please note this presentation is to be considered as general advice only.  The opinions of the presenter should not be relied upon as providing specific advice for you or your clients.</a:t>
            </a:r>
          </a:p>
          <a:p>
            <a:pPr marL="0" indent="0" algn="just">
              <a:lnSpc>
                <a:spcPct val="114000"/>
              </a:lnSpc>
              <a:buNone/>
            </a:pPr>
            <a:r>
              <a:rPr lang="en-AU" sz="2200" dirty="0" smtClean="0">
                <a:cs typeface="Arial" pitchFamily="34" charset="0"/>
              </a:rPr>
              <a:t>The information contained within this presentation is based upon our understanding of the relevant legislation, regulations and other materials as at August 2015.</a:t>
            </a:r>
          </a:p>
          <a:p>
            <a:pPr marL="514350" indent="-514350">
              <a:lnSpc>
                <a:spcPct val="114000"/>
              </a:lnSpc>
              <a:spcAft>
                <a:spcPts val="600"/>
              </a:spcAft>
              <a:buFont typeface="+mj-lt"/>
              <a:buAutoNum type="arabicPeriod"/>
              <a:defRPr/>
            </a:pPr>
            <a:endParaRPr lang="en-US" sz="2200" dirty="0" smtClean="0"/>
          </a:p>
          <a:p>
            <a:pPr marL="514350" indent="-514350">
              <a:lnSpc>
                <a:spcPct val="114000"/>
              </a:lnSpc>
              <a:spcAft>
                <a:spcPts val="600"/>
              </a:spcAft>
              <a:buFont typeface="+mj-lt"/>
              <a:buAutoNum type="arabicPeriod"/>
              <a:defRPr/>
            </a:pPr>
            <a:endParaRPr lang="en-US" sz="2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lnSpc>
                <a:spcPct val="114000"/>
              </a:lnSpc>
              <a:spcAft>
                <a:spcPts val="900"/>
              </a:spcAft>
              <a:buNone/>
            </a:pPr>
            <a:r>
              <a:rPr lang="en-AU" sz="2200" b="1" dirty="0">
                <a:cs typeface="Arial" pitchFamily="34" charset="0"/>
              </a:rPr>
              <a:t>2</a:t>
            </a:r>
            <a:r>
              <a:rPr lang="en-AU" sz="2200" b="1" dirty="0" smtClean="0">
                <a:cs typeface="Arial" pitchFamily="34" charset="0"/>
              </a:rPr>
              <a:t>.  Exempt In-House Assets</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Regulation 13.22B, C &amp; D (Post 11 August 1999)</a:t>
            </a:r>
          </a:p>
          <a:p>
            <a:pPr marL="514350" indent="-514350">
              <a:lnSpc>
                <a:spcPct val="114000"/>
              </a:lnSpc>
              <a:spcBef>
                <a:spcPts val="0"/>
              </a:spcBef>
              <a:spcAft>
                <a:spcPts val="1200"/>
              </a:spcAft>
              <a:buNone/>
            </a:pPr>
            <a:r>
              <a:rPr lang="en-AU" sz="2200" dirty="0" smtClean="0">
                <a:cs typeface="Arial" pitchFamily="34" charset="0"/>
              </a:rPr>
              <a:t>Investments in related trusts and companies exempt from IHA rules if:</a:t>
            </a:r>
            <a:endParaRPr lang="en-AU" sz="2200" dirty="0">
              <a:cs typeface="Arial" pitchFamily="34" charset="0"/>
            </a:endParaRPr>
          </a:p>
          <a:p>
            <a:pPr marL="457200" indent="-457200">
              <a:lnSpc>
                <a:spcPct val="114000"/>
              </a:lnSpc>
              <a:spcBef>
                <a:spcPts val="0"/>
              </a:spcBef>
              <a:spcAft>
                <a:spcPts val="900"/>
              </a:spcAft>
              <a:buFont typeface="Wingdings" pitchFamily="2" charset="2"/>
              <a:buChar char="Ø"/>
              <a:tabLst>
                <a:tab pos="450850" algn="l"/>
              </a:tabLst>
              <a:defRPr/>
            </a:pPr>
            <a:r>
              <a:rPr lang="en-AU" sz="2200" dirty="0"/>
              <a:t>Trustee must not lease property to related party unless BRP;</a:t>
            </a:r>
          </a:p>
          <a:p>
            <a:pPr marL="457200" indent="-457200">
              <a:lnSpc>
                <a:spcPct val="114000"/>
              </a:lnSpc>
              <a:spcBef>
                <a:spcPts val="0"/>
              </a:spcBef>
              <a:spcAft>
                <a:spcPts val="900"/>
              </a:spcAft>
              <a:buFont typeface="Wingdings" pitchFamily="2" charset="2"/>
              <a:buChar char="Ø"/>
              <a:tabLst>
                <a:tab pos="450850" algn="l"/>
              </a:tabLst>
              <a:defRPr/>
            </a:pPr>
            <a:r>
              <a:rPr lang="en-AU" sz="2200" dirty="0"/>
              <a:t>The trust does not have outstanding borrowings;</a:t>
            </a:r>
          </a:p>
          <a:p>
            <a:pPr marL="457200" indent="-457200">
              <a:lnSpc>
                <a:spcPct val="114000"/>
              </a:lnSpc>
              <a:spcBef>
                <a:spcPts val="0"/>
              </a:spcBef>
              <a:spcAft>
                <a:spcPts val="900"/>
              </a:spcAft>
              <a:buFont typeface="Wingdings" pitchFamily="2" charset="2"/>
              <a:buChar char="Ø"/>
              <a:tabLst>
                <a:tab pos="450850" algn="l"/>
              </a:tabLst>
              <a:defRPr/>
            </a:pPr>
            <a:r>
              <a:rPr lang="en-AU" sz="2200" dirty="0"/>
              <a:t>The assets of the trust do not include an interest in another entity;</a:t>
            </a:r>
          </a:p>
          <a:p>
            <a:pPr marL="457200" indent="-457200">
              <a:lnSpc>
                <a:spcPct val="114000"/>
              </a:lnSpc>
              <a:spcBef>
                <a:spcPts val="0"/>
              </a:spcBef>
              <a:spcAft>
                <a:spcPts val="900"/>
              </a:spcAft>
              <a:buFont typeface="Wingdings" pitchFamily="2" charset="2"/>
              <a:buChar char="Ø"/>
              <a:tabLst>
                <a:tab pos="450850" algn="l"/>
              </a:tabLst>
              <a:defRPr/>
            </a:pPr>
            <a:r>
              <a:rPr lang="en-AU" sz="2200" dirty="0"/>
              <a:t>A loan to another entity;</a:t>
            </a:r>
          </a:p>
          <a:p>
            <a:pPr marL="457200" indent="-457200">
              <a:lnSpc>
                <a:spcPct val="114000"/>
              </a:lnSpc>
              <a:spcBef>
                <a:spcPts val="0"/>
              </a:spcBef>
              <a:spcAft>
                <a:spcPts val="900"/>
              </a:spcAft>
              <a:buFont typeface="Wingdings" pitchFamily="2" charset="2"/>
              <a:buChar char="Ø"/>
              <a:tabLst>
                <a:tab pos="450850" algn="l"/>
              </a:tabLst>
              <a:defRPr/>
            </a:pPr>
            <a:r>
              <a:rPr lang="en-AU" sz="2200" dirty="0"/>
              <a:t>An asset over which there is a charge;</a:t>
            </a:r>
          </a:p>
          <a:p>
            <a:pPr marL="457200" indent="-457200">
              <a:lnSpc>
                <a:spcPct val="114000"/>
              </a:lnSpc>
              <a:spcBef>
                <a:spcPts val="0"/>
              </a:spcBef>
              <a:spcAft>
                <a:spcPts val="1800"/>
              </a:spcAft>
              <a:buFont typeface="Wingdings" pitchFamily="2" charset="2"/>
              <a:buChar char="Ø"/>
              <a:tabLst>
                <a:tab pos="450850" algn="l"/>
              </a:tabLst>
              <a:defRPr/>
            </a:pPr>
            <a:r>
              <a:rPr lang="en-AU" sz="2200" dirty="0"/>
              <a:t>Trust must not run a business (13.22D)</a:t>
            </a:r>
          </a:p>
        </p:txBody>
      </p:sp>
    </p:spTree>
    <p:extLst>
      <p:ext uri="{BB962C8B-B14F-4D97-AF65-F5344CB8AC3E}">
        <p14:creationId xmlns:p14="http://schemas.microsoft.com/office/powerpoint/2010/main" val="3755137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lnSpc>
                <a:spcPct val="114000"/>
              </a:lnSpc>
              <a:spcAft>
                <a:spcPts val="900"/>
              </a:spcAft>
              <a:buNone/>
            </a:pPr>
            <a:r>
              <a:rPr lang="en-AU" sz="2200" b="1" dirty="0">
                <a:cs typeface="Arial" pitchFamily="34" charset="0"/>
              </a:rPr>
              <a:t>2</a:t>
            </a:r>
            <a:r>
              <a:rPr lang="en-AU" sz="2200" b="1" dirty="0" smtClean="0">
                <a:cs typeface="Arial" pitchFamily="34" charset="0"/>
              </a:rPr>
              <a:t>.  Exempt In-House Assets</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Regulation 13.22B, C &amp; D (Post 11 August 1999)</a:t>
            </a:r>
          </a:p>
          <a:p>
            <a:pPr marL="514350" indent="-514350">
              <a:lnSpc>
                <a:spcPct val="114000"/>
              </a:lnSpc>
              <a:spcBef>
                <a:spcPts val="0"/>
              </a:spcBef>
              <a:spcAft>
                <a:spcPts val="1200"/>
              </a:spcAft>
              <a:buNone/>
            </a:pPr>
            <a:r>
              <a:rPr lang="en-AU" sz="2200" dirty="0" smtClean="0">
                <a:cs typeface="Arial" pitchFamily="34" charset="0"/>
              </a:rPr>
              <a:t>Borrowing – Unpaid distributions borrowing if (SMSFR 2009/3)</a:t>
            </a:r>
            <a:r>
              <a:rPr lang="en-AU" sz="2200" dirty="0" smtClean="0">
                <a:cs typeface="Arial" pitchFamily="34" charset="0"/>
              </a:rPr>
              <a:t>:</a:t>
            </a:r>
            <a:endParaRPr lang="en-AU" sz="2200" dirty="0">
              <a:cs typeface="Arial" pitchFamily="34" charset="0"/>
            </a:endParaRPr>
          </a:p>
          <a:p>
            <a:pPr marL="457200" indent="-457200">
              <a:lnSpc>
                <a:spcPct val="114000"/>
              </a:lnSpc>
              <a:spcBef>
                <a:spcPts val="0"/>
              </a:spcBef>
              <a:spcAft>
                <a:spcPts val="900"/>
              </a:spcAft>
              <a:buFont typeface="Wingdings" pitchFamily="2" charset="2"/>
              <a:buChar char="Ø"/>
              <a:tabLst>
                <a:tab pos="450850" algn="l"/>
              </a:tabLst>
              <a:defRPr/>
            </a:pPr>
            <a:r>
              <a:rPr lang="en-AU" sz="2200" dirty="0" smtClean="0"/>
              <a:t>Formal or informal agreement to forego the distribution</a:t>
            </a:r>
          </a:p>
          <a:p>
            <a:pPr marL="457200" indent="-457200">
              <a:lnSpc>
                <a:spcPct val="114000"/>
              </a:lnSpc>
              <a:spcBef>
                <a:spcPts val="0"/>
              </a:spcBef>
              <a:spcAft>
                <a:spcPts val="900"/>
              </a:spcAft>
              <a:buFont typeface="Wingdings" pitchFamily="2" charset="2"/>
              <a:buChar char="Ø"/>
              <a:tabLst>
                <a:tab pos="450850" algn="l"/>
              </a:tabLst>
              <a:defRPr/>
            </a:pPr>
            <a:r>
              <a:rPr lang="en-AU" sz="2200" dirty="0" smtClean="0"/>
              <a:t>No history of distribution ever being paid</a:t>
            </a:r>
          </a:p>
          <a:p>
            <a:pPr marL="457200" indent="-457200">
              <a:lnSpc>
                <a:spcPct val="114000"/>
              </a:lnSpc>
              <a:spcBef>
                <a:spcPts val="0"/>
              </a:spcBef>
              <a:spcAft>
                <a:spcPts val="1800"/>
              </a:spcAft>
              <a:buFont typeface="Wingdings" pitchFamily="2" charset="2"/>
              <a:buChar char="Ø"/>
              <a:tabLst>
                <a:tab pos="450850" algn="l"/>
              </a:tabLst>
              <a:defRPr/>
            </a:pPr>
            <a:r>
              <a:rPr lang="en-AU" sz="2200" dirty="0" smtClean="0"/>
              <a:t>Insufficient funds in trust to pay distribution</a:t>
            </a:r>
          </a:p>
          <a:p>
            <a:pPr marL="0" indent="0">
              <a:lnSpc>
                <a:spcPct val="114000"/>
              </a:lnSpc>
              <a:spcBef>
                <a:spcPts val="0"/>
              </a:spcBef>
              <a:spcAft>
                <a:spcPts val="900"/>
              </a:spcAft>
              <a:buNone/>
              <a:tabLst>
                <a:tab pos="450850" algn="l"/>
              </a:tabLst>
              <a:defRPr/>
            </a:pPr>
            <a:r>
              <a:rPr lang="en-AU" sz="2200" b="1" dirty="0" smtClean="0"/>
              <a:t>Exemption to IHA rules no longer apply</a:t>
            </a:r>
            <a:endParaRPr lang="en-AU" sz="2200" b="1" dirty="0"/>
          </a:p>
        </p:txBody>
      </p:sp>
    </p:spTree>
    <p:extLst>
      <p:ext uri="{BB962C8B-B14F-4D97-AF65-F5344CB8AC3E}">
        <p14:creationId xmlns:p14="http://schemas.microsoft.com/office/powerpoint/2010/main" val="3454208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lnSpc>
                <a:spcPct val="114000"/>
              </a:lnSpc>
              <a:spcAft>
                <a:spcPts val="900"/>
              </a:spcAft>
              <a:buNone/>
            </a:pPr>
            <a:r>
              <a:rPr lang="en-AU" sz="2200" b="1" dirty="0">
                <a:cs typeface="Arial" pitchFamily="34" charset="0"/>
              </a:rPr>
              <a:t>2</a:t>
            </a:r>
            <a:r>
              <a:rPr lang="en-AU" sz="2200" b="1" dirty="0" smtClean="0">
                <a:cs typeface="Arial" pitchFamily="34" charset="0"/>
              </a:rPr>
              <a:t>.  Exempt In-House Assets</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Regulation 13.22B, C &amp; D (Refer ATOID 2012/52 &amp; 53)</a:t>
            </a:r>
          </a:p>
          <a:p>
            <a:pPr marL="0" indent="0">
              <a:lnSpc>
                <a:spcPct val="114000"/>
              </a:lnSpc>
              <a:spcBef>
                <a:spcPts val="0"/>
              </a:spcBef>
              <a:spcAft>
                <a:spcPts val="1200"/>
              </a:spcAft>
              <a:buNone/>
            </a:pPr>
            <a:r>
              <a:rPr lang="en-AU" sz="2200" dirty="0" smtClean="0">
                <a:cs typeface="Arial" pitchFamily="34" charset="0"/>
              </a:rPr>
              <a:t>What about new units in pre-1999 trust (for example 18 August 2015):</a:t>
            </a:r>
            <a:endParaRPr lang="en-AU" sz="2200" dirty="0">
              <a:cs typeface="Arial" pitchFamily="34" charset="0"/>
            </a:endParaRPr>
          </a:p>
          <a:p>
            <a:pPr marL="457200" indent="-457200">
              <a:lnSpc>
                <a:spcPct val="114000"/>
              </a:lnSpc>
              <a:spcBef>
                <a:spcPts val="0"/>
              </a:spcBef>
              <a:spcAft>
                <a:spcPts val="900"/>
              </a:spcAft>
              <a:buFont typeface="Wingdings" pitchFamily="2" charset="2"/>
              <a:buChar char="Ø"/>
              <a:tabLst>
                <a:tab pos="450850" algn="l"/>
              </a:tabLst>
              <a:defRPr/>
            </a:pPr>
            <a:r>
              <a:rPr lang="en-AU" sz="2200" dirty="0" smtClean="0"/>
              <a:t>New units governed by SISR 13.22C &amp; D, old units 71A</a:t>
            </a:r>
          </a:p>
          <a:p>
            <a:pPr marL="457200" indent="-457200">
              <a:lnSpc>
                <a:spcPct val="114000"/>
              </a:lnSpc>
              <a:spcBef>
                <a:spcPts val="0"/>
              </a:spcBef>
              <a:spcAft>
                <a:spcPts val="900"/>
              </a:spcAft>
              <a:buFont typeface="Wingdings" pitchFamily="2" charset="2"/>
              <a:buChar char="Ø"/>
              <a:tabLst>
                <a:tab pos="450850" algn="l"/>
              </a:tabLst>
              <a:defRPr/>
            </a:pPr>
            <a:r>
              <a:rPr lang="en-AU" sz="2200" dirty="0" smtClean="0"/>
              <a:t>Gearing at date of issue – New units not exempt</a:t>
            </a:r>
          </a:p>
          <a:p>
            <a:pPr marL="457200" indent="-457200">
              <a:lnSpc>
                <a:spcPct val="114000"/>
              </a:lnSpc>
              <a:spcBef>
                <a:spcPts val="0"/>
              </a:spcBef>
              <a:spcAft>
                <a:spcPts val="900"/>
              </a:spcAft>
              <a:buFont typeface="Wingdings" pitchFamily="2" charset="2"/>
              <a:buChar char="Ø"/>
              <a:tabLst>
                <a:tab pos="450850" algn="l"/>
              </a:tabLst>
              <a:defRPr/>
            </a:pPr>
            <a:r>
              <a:rPr lang="en-AU" sz="2200" dirty="0" smtClean="0"/>
              <a:t>No gearing at date of issue and there has been no increase in gearing since 11 August 1999 – Acceptable subject to 13.22C &amp; D</a:t>
            </a:r>
          </a:p>
          <a:p>
            <a:pPr marL="457200" indent="-457200">
              <a:lnSpc>
                <a:spcPct val="114000"/>
              </a:lnSpc>
              <a:spcBef>
                <a:spcPts val="0"/>
              </a:spcBef>
              <a:spcAft>
                <a:spcPts val="900"/>
              </a:spcAft>
              <a:buFont typeface="Wingdings" pitchFamily="2" charset="2"/>
              <a:buChar char="Ø"/>
              <a:tabLst>
                <a:tab pos="450850" algn="l"/>
              </a:tabLst>
              <a:defRPr/>
            </a:pPr>
            <a:r>
              <a:rPr lang="en-AU" sz="2200" dirty="0" smtClean="0"/>
              <a:t>No gearing at date of issue but there has been increase in gearing since 11 August 1999 which has since been paid back – New units not exempt as there has been new gearing post 11 August 1999</a:t>
            </a:r>
            <a:endParaRPr lang="en-AU" sz="2200" dirty="0"/>
          </a:p>
        </p:txBody>
      </p:sp>
    </p:spTree>
    <p:extLst>
      <p:ext uri="{BB962C8B-B14F-4D97-AF65-F5344CB8AC3E}">
        <p14:creationId xmlns:p14="http://schemas.microsoft.com/office/powerpoint/2010/main" val="3538807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a:bodyPr>
          <a:lstStyle/>
          <a:p>
            <a:pPr marL="514350" lvl="0" indent="-514350">
              <a:lnSpc>
                <a:spcPct val="114000"/>
              </a:lnSpc>
              <a:spcAft>
                <a:spcPts val="900"/>
              </a:spcAft>
              <a:buNone/>
            </a:pPr>
            <a:r>
              <a:rPr lang="en-AU" sz="2200" b="1" dirty="0">
                <a:cs typeface="Arial" pitchFamily="34" charset="0"/>
              </a:rPr>
              <a:t>2</a:t>
            </a:r>
            <a:r>
              <a:rPr lang="en-AU" sz="2200" b="1" dirty="0" smtClean="0">
                <a:cs typeface="Arial" pitchFamily="34" charset="0"/>
              </a:rPr>
              <a:t>.  Exempt In-House Assets</a:t>
            </a:r>
            <a:endParaRPr lang="en-AU" sz="2200" b="1" i="1" dirty="0" smtClean="0"/>
          </a:p>
          <a:p>
            <a:pPr marL="514350" indent="-514350">
              <a:lnSpc>
                <a:spcPct val="114000"/>
              </a:lnSpc>
              <a:spcBef>
                <a:spcPts val="0"/>
              </a:spcBef>
              <a:spcAft>
                <a:spcPts val="1200"/>
              </a:spcAft>
              <a:buNone/>
            </a:pPr>
            <a:r>
              <a:rPr lang="en-AU" sz="2200" b="1" dirty="0" smtClean="0">
                <a:cs typeface="Arial" pitchFamily="34" charset="0"/>
              </a:rPr>
              <a:t>When exemption lost</a:t>
            </a:r>
            <a:r>
              <a:rPr lang="en-AU" sz="2200" b="1" dirty="0" smtClean="0">
                <a:cs typeface="Arial" pitchFamily="34" charset="0"/>
              </a:rPr>
              <a:t> </a:t>
            </a:r>
          </a:p>
          <a:p>
            <a:pPr marL="450850" indent="-450850">
              <a:lnSpc>
                <a:spcPct val="114000"/>
              </a:lnSpc>
              <a:spcBef>
                <a:spcPts val="0"/>
              </a:spcBef>
              <a:spcAft>
                <a:spcPts val="1200"/>
              </a:spcAft>
              <a:buFont typeface="Wingdings" panose="05000000000000000000" pitchFamily="2" charset="2"/>
              <a:buChar char="Ø"/>
            </a:pPr>
            <a:r>
              <a:rPr lang="en-AU" sz="2200" dirty="0"/>
              <a:t>The 5% IHA threshold must be met</a:t>
            </a:r>
            <a:endParaRPr lang="en-AU" sz="2200" dirty="0"/>
          </a:p>
          <a:p>
            <a:pPr marL="457200" indent="-457200">
              <a:lnSpc>
                <a:spcPct val="114000"/>
              </a:lnSpc>
              <a:spcBef>
                <a:spcPts val="0"/>
              </a:spcBef>
              <a:spcAft>
                <a:spcPts val="900"/>
              </a:spcAft>
              <a:buFont typeface="Wingdings" pitchFamily="2" charset="2"/>
              <a:buChar char="Ø"/>
              <a:tabLst>
                <a:tab pos="450850" algn="l"/>
              </a:tabLst>
              <a:defRPr/>
            </a:pPr>
            <a:r>
              <a:rPr lang="en-AU" sz="2200" dirty="0" smtClean="0"/>
              <a:t>Section 82, trustees must develop written plan outlining how they plan to dispose of one or more IHAs to reduce the total value of the IHAs to below 5% of the fund’s total assets</a:t>
            </a:r>
            <a:endParaRPr lang="en-AU" sz="2200" dirty="0"/>
          </a:p>
        </p:txBody>
      </p:sp>
    </p:spTree>
    <p:extLst>
      <p:ext uri="{BB962C8B-B14F-4D97-AF65-F5344CB8AC3E}">
        <p14:creationId xmlns:p14="http://schemas.microsoft.com/office/powerpoint/2010/main" val="696950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0" y="0"/>
            <a:ext cx="9197109" cy="6858000"/>
          </a:xfrm>
          <a:prstGeom prst="rect">
            <a:avLst/>
          </a:prstGeom>
          <a:noFill/>
          <a:ln w="9525">
            <a:noFill/>
            <a:miter lim="800000"/>
            <a:headEnd/>
            <a:tailEnd/>
          </a:ln>
        </p:spPr>
      </p:pic>
      <p:sp>
        <p:nvSpPr>
          <p:cNvPr id="4" name="Title 1"/>
          <p:cNvSpPr>
            <a:spLocks noGrp="1"/>
          </p:cNvSpPr>
          <p:nvPr>
            <p:ph type="title"/>
          </p:nvPr>
        </p:nvSpPr>
        <p:spPr>
          <a:xfrm>
            <a:off x="381000" y="2286000"/>
            <a:ext cx="7719392" cy="838200"/>
          </a:xfrm>
        </p:spPr>
        <p:txBody>
          <a:bodyPr>
            <a:normAutofit/>
          </a:bodyPr>
          <a:lstStyle/>
          <a:p>
            <a:r>
              <a:rPr lang="en-US" sz="2400" b="1" dirty="0">
                <a:solidFill>
                  <a:schemeClr val="bg1"/>
                </a:solidFill>
              </a:rPr>
              <a:t>3</a:t>
            </a:r>
            <a:r>
              <a:rPr lang="en-US" sz="2400" b="1" dirty="0" smtClean="0">
                <a:solidFill>
                  <a:schemeClr val="bg1"/>
                </a:solidFill>
              </a:rPr>
              <a:t>. Valuing IHAs and private investments</a:t>
            </a:r>
            <a:endParaRPr lang="en-US" sz="2400" b="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p>
        </p:txBody>
      </p:sp>
      <p:sp>
        <p:nvSpPr>
          <p:cNvPr id="3" name="Content Placeholder 2"/>
          <p:cNvSpPr>
            <a:spLocks noGrp="1"/>
          </p:cNvSpPr>
          <p:nvPr>
            <p:ph idx="1"/>
          </p:nvPr>
        </p:nvSpPr>
        <p:spPr>
          <a:xfrm>
            <a:off x="457200" y="1600200"/>
            <a:ext cx="8435280" cy="4525963"/>
          </a:xfrm>
        </p:spPr>
        <p:txBody>
          <a:bodyPr>
            <a:normAutofit/>
          </a:bodyPr>
          <a:lstStyle/>
          <a:p>
            <a:pPr marL="514350" lvl="0" indent="-514350">
              <a:lnSpc>
                <a:spcPct val="114000"/>
              </a:lnSpc>
              <a:spcAft>
                <a:spcPts val="900"/>
              </a:spcAft>
              <a:buNone/>
            </a:pPr>
            <a:r>
              <a:rPr lang="en-AU" sz="2200" b="1" dirty="0">
                <a:cs typeface="Arial" pitchFamily="34" charset="0"/>
              </a:rPr>
              <a:t>3</a:t>
            </a:r>
            <a:r>
              <a:rPr lang="en-AU" sz="2200" b="1" dirty="0" smtClean="0">
                <a:cs typeface="Arial" pitchFamily="34" charset="0"/>
              </a:rPr>
              <a:t>.  </a:t>
            </a:r>
            <a:r>
              <a:rPr lang="en-AU" sz="2200" b="1" dirty="0" smtClean="0">
                <a:cs typeface="Arial" pitchFamily="34" charset="0"/>
              </a:rPr>
              <a:t>Valuing IHAs and private investments</a:t>
            </a:r>
            <a:endParaRPr lang="en-AU" sz="2200" b="1" dirty="0" smtClean="0">
              <a:cs typeface="Arial" pitchFamily="34" charset="0"/>
            </a:endParaRPr>
          </a:p>
          <a:p>
            <a:pPr marL="514350" lvl="0" indent="-514350">
              <a:lnSpc>
                <a:spcPct val="114000"/>
              </a:lnSpc>
              <a:spcAft>
                <a:spcPts val="900"/>
              </a:spcAft>
              <a:buNone/>
            </a:pPr>
            <a:r>
              <a:rPr lang="en-AU" sz="2200" b="1" dirty="0" smtClean="0">
                <a:cs typeface="Arial" pitchFamily="34" charset="0"/>
              </a:rPr>
              <a:t>When valuing assets - consider</a:t>
            </a:r>
            <a:endParaRPr lang="en-AU" sz="2200" dirty="0"/>
          </a:p>
          <a:p>
            <a:pPr marL="457200" lvl="0" indent="-457200">
              <a:lnSpc>
                <a:spcPct val="114000"/>
              </a:lnSpc>
              <a:spcAft>
                <a:spcPts val="600"/>
              </a:spcAft>
              <a:buAutoNum type="arabicPeriod"/>
            </a:pPr>
            <a:r>
              <a:rPr lang="en-AU" sz="2200" dirty="0" smtClean="0"/>
              <a:t>Who </a:t>
            </a:r>
            <a:r>
              <a:rPr lang="en-AU" sz="2200" dirty="0"/>
              <a:t>are the users of the auditor’s report / ACR?</a:t>
            </a:r>
          </a:p>
          <a:p>
            <a:pPr marL="457200" indent="-457200">
              <a:lnSpc>
                <a:spcPct val="114000"/>
              </a:lnSpc>
              <a:spcAft>
                <a:spcPts val="600"/>
              </a:spcAft>
              <a:buAutoNum type="arabicPeriod"/>
            </a:pPr>
            <a:r>
              <a:rPr lang="en-AU" sz="2200" dirty="0"/>
              <a:t>What information do the users want to know?</a:t>
            </a:r>
          </a:p>
          <a:p>
            <a:pPr marL="457200" indent="-457200">
              <a:lnSpc>
                <a:spcPct val="114000"/>
              </a:lnSpc>
              <a:spcAft>
                <a:spcPts val="1800"/>
              </a:spcAft>
              <a:buAutoNum type="arabicPeriod"/>
            </a:pPr>
            <a:r>
              <a:rPr lang="en-AU" sz="2200" dirty="0">
                <a:cs typeface="Arial" pitchFamily="34" charset="0"/>
              </a:rPr>
              <a:t>What concerns do each user have?</a:t>
            </a:r>
            <a:endParaRPr lang="en-US" sz="2200" dirty="0">
              <a:cs typeface="Arial" pitchFamily="34" charset="0"/>
            </a:endParaRPr>
          </a:p>
        </p:txBody>
      </p:sp>
    </p:spTree>
    <p:extLst>
      <p:ext uri="{BB962C8B-B14F-4D97-AF65-F5344CB8AC3E}">
        <p14:creationId xmlns:p14="http://schemas.microsoft.com/office/powerpoint/2010/main" val="416456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p>
        </p:txBody>
      </p:sp>
      <p:sp>
        <p:nvSpPr>
          <p:cNvPr id="3" name="Content Placeholder 2"/>
          <p:cNvSpPr>
            <a:spLocks noGrp="1"/>
          </p:cNvSpPr>
          <p:nvPr>
            <p:ph idx="1"/>
          </p:nvPr>
        </p:nvSpPr>
        <p:spPr>
          <a:xfrm>
            <a:off x="457200" y="1600200"/>
            <a:ext cx="8435280" cy="4525963"/>
          </a:xfrm>
        </p:spPr>
        <p:txBody>
          <a:bodyPr>
            <a:normAutofit/>
          </a:bodyPr>
          <a:lstStyle/>
          <a:p>
            <a:pPr marL="514350" lvl="0" indent="-514350">
              <a:lnSpc>
                <a:spcPct val="114000"/>
              </a:lnSpc>
              <a:spcAft>
                <a:spcPts val="900"/>
              </a:spcAft>
              <a:buNone/>
            </a:pPr>
            <a:r>
              <a:rPr lang="en-AU" sz="2200" b="1" dirty="0">
                <a:cs typeface="Arial" pitchFamily="34" charset="0"/>
              </a:rPr>
              <a:t>3</a:t>
            </a:r>
            <a:r>
              <a:rPr lang="en-AU" sz="2200" b="1" dirty="0" smtClean="0">
                <a:cs typeface="Arial" pitchFamily="34" charset="0"/>
              </a:rPr>
              <a:t>.  </a:t>
            </a:r>
            <a:r>
              <a:rPr lang="en-AU" sz="2200" b="1" dirty="0" smtClean="0">
                <a:cs typeface="Arial" pitchFamily="34" charset="0"/>
              </a:rPr>
              <a:t>Valuing IHAs and private investments</a:t>
            </a:r>
            <a:endParaRPr lang="en-AU" sz="2200" b="1" dirty="0" smtClean="0">
              <a:cs typeface="Arial" pitchFamily="34" charset="0"/>
            </a:endParaRPr>
          </a:p>
          <a:p>
            <a:pPr marL="514350" lvl="0" indent="-514350">
              <a:lnSpc>
                <a:spcPct val="114000"/>
              </a:lnSpc>
              <a:spcAft>
                <a:spcPts val="900"/>
              </a:spcAft>
              <a:buNone/>
            </a:pPr>
            <a:r>
              <a:rPr lang="en-AU" sz="2200" b="1" dirty="0" smtClean="0">
                <a:cs typeface="Arial" pitchFamily="34" charset="0"/>
              </a:rPr>
              <a:t>When valuing assets - consider</a:t>
            </a:r>
            <a:endParaRPr lang="en-AU" sz="2200" dirty="0"/>
          </a:p>
          <a:p>
            <a:pPr marL="457200" lvl="0" indent="-457200">
              <a:lnSpc>
                <a:spcPct val="114000"/>
              </a:lnSpc>
              <a:spcAft>
                <a:spcPts val="600"/>
              </a:spcAft>
              <a:buAutoNum type="arabicPeriod"/>
            </a:pPr>
            <a:r>
              <a:rPr lang="en-AU" sz="2200" dirty="0" smtClean="0"/>
              <a:t>SMSF assets have to be valued at market value every year</a:t>
            </a:r>
          </a:p>
          <a:p>
            <a:pPr marL="457200" lvl="0" indent="-457200">
              <a:lnSpc>
                <a:spcPct val="114000"/>
              </a:lnSpc>
              <a:spcAft>
                <a:spcPts val="600"/>
              </a:spcAft>
              <a:buAutoNum type="arabicPeriod"/>
            </a:pPr>
            <a:r>
              <a:rPr lang="en-AU" sz="2200" dirty="0" smtClean="0"/>
              <a:t>The auditor must obtain evidence to support the valuation that is commensurate with the level of risk</a:t>
            </a:r>
          </a:p>
          <a:p>
            <a:pPr marL="457200" lvl="0" indent="-457200">
              <a:lnSpc>
                <a:spcPct val="114000"/>
              </a:lnSpc>
              <a:spcAft>
                <a:spcPts val="600"/>
              </a:spcAft>
              <a:buAutoNum type="arabicPeriod"/>
            </a:pPr>
            <a:r>
              <a:rPr lang="en-AU" sz="2200" dirty="0" smtClean="0">
                <a:cs typeface="Arial" pitchFamily="34" charset="0"/>
              </a:rPr>
              <a:t>When the fund owns 100% of the units in a U/T that owns a single residential property the risks are low</a:t>
            </a:r>
          </a:p>
          <a:p>
            <a:pPr marL="457200" lvl="0" indent="-457200">
              <a:lnSpc>
                <a:spcPct val="114000"/>
              </a:lnSpc>
              <a:spcAft>
                <a:spcPts val="600"/>
              </a:spcAft>
              <a:buAutoNum type="arabicPeriod"/>
            </a:pPr>
            <a:r>
              <a:rPr lang="en-AU" sz="2200" dirty="0" smtClean="0">
                <a:cs typeface="Arial" pitchFamily="34" charset="0"/>
              </a:rPr>
              <a:t>When the fund owns 10% of the units in a U/T that owns a $7m car park and members are not involved in managing trust the risk is high</a:t>
            </a:r>
            <a:endParaRPr lang="en-US" sz="2200" dirty="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p>
        </p:txBody>
      </p:sp>
      <p:sp>
        <p:nvSpPr>
          <p:cNvPr id="3" name="Content Placeholder 2"/>
          <p:cNvSpPr>
            <a:spLocks noGrp="1"/>
          </p:cNvSpPr>
          <p:nvPr>
            <p:ph idx="1"/>
          </p:nvPr>
        </p:nvSpPr>
        <p:spPr>
          <a:xfrm>
            <a:off x="457200" y="1600200"/>
            <a:ext cx="8435280" cy="4525963"/>
          </a:xfrm>
        </p:spPr>
        <p:txBody>
          <a:bodyPr>
            <a:normAutofit/>
          </a:bodyPr>
          <a:lstStyle/>
          <a:p>
            <a:pPr marL="514350" lvl="0" indent="-514350">
              <a:lnSpc>
                <a:spcPct val="114000"/>
              </a:lnSpc>
              <a:spcAft>
                <a:spcPts val="900"/>
              </a:spcAft>
              <a:buNone/>
            </a:pPr>
            <a:r>
              <a:rPr lang="en-AU" sz="2200" b="1" dirty="0">
                <a:cs typeface="Arial" pitchFamily="34" charset="0"/>
              </a:rPr>
              <a:t>3</a:t>
            </a:r>
            <a:r>
              <a:rPr lang="en-AU" sz="2200" b="1" dirty="0" smtClean="0">
                <a:cs typeface="Arial" pitchFamily="34" charset="0"/>
              </a:rPr>
              <a:t>.  </a:t>
            </a:r>
            <a:r>
              <a:rPr lang="en-AU" sz="2200" b="1" dirty="0" smtClean="0">
                <a:cs typeface="Arial" pitchFamily="34" charset="0"/>
              </a:rPr>
              <a:t>Valuing IHAs and private investments</a:t>
            </a:r>
            <a:endParaRPr lang="en-AU" sz="2200" b="1" dirty="0" smtClean="0">
              <a:cs typeface="Arial" pitchFamily="34" charset="0"/>
            </a:endParaRPr>
          </a:p>
          <a:p>
            <a:pPr marL="514350" lvl="0" indent="-514350">
              <a:lnSpc>
                <a:spcPct val="114000"/>
              </a:lnSpc>
              <a:spcAft>
                <a:spcPts val="900"/>
              </a:spcAft>
              <a:buNone/>
            </a:pPr>
            <a:r>
              <a:rPr lang="en-AU" sz="1800" b="1" dirty="0" smtClean="0">
                <a:cs typeface="Arial" pitchFamily="34" charset="0"/>
              </a:rPr>
              <a:t>Example 1</a:t>
            </a:r>
            <a:endParaRPr lang="en-AU" sz="1800" dirty="0"/>
          </a:p>
          <a:p>
            <a:pPr marL="0" lvl="0" indent="0">
              <a:lnSpc>
                <a:spcPct val="114000"/>
              </a:lnSpc>
              <a:spcAft>
                <a:spcPts val="600"/>
              </a:spcAft>
              <a:buNone/>
            </a:pPr>
            <a:r>
              <a:rPr lang="en-AU" sz="1800" dirty="0" smtClean="0"/>
              <a:t>The ABC SMSF owns 100% of the units in the DEF U/T.  The value of the U/T investment is $450k.  The total value of the SMSF’s assets is $600k.   The only asset of the U/T is a residential property.  The two members of the SMSF are both aged 40 years.</a:t>
            </a:r>
          </a:p>
          <a:p>
            <a:pPr marL="0" lvl="0" indent="0">
              <a:lnSpc>
                <a:spcPct val="114000"/>
              </a:lnSpc>
              <a:spcAft>
                <a:spcPts val="600"/>
              </a:spcAft>
              <a:buNone/>
            </a:pPr>
            <a:r>
              <a:rPr lang="en-AU" sz="1800" b="1" dirty="0" smtClean="0"/>
              <a:t>Question</a:t>
            </a:r>
          </a:p>
          <a:p>
            <a:pPr marL="0" lvl="0" indent="0">
              <a:lnSpc>
                <a:spcPct val="114000"/>
              </a:lnSpc>
              <a:spcAft>
                <a:spcPts val="1800"/>
              </a:spcAft>
              <a:buNone/>
            </a:pPr>
            <a:r>
              <a:rPr lang="en-AU" sz="1800" dirty="0" smtClean="0"/>
              <a:t>Assuming the MV of the U/T investment was materially misstated, apart from a contravention of SISR 8.02B, list any other contraventions or issues that would arise.  </a:t>
            </a:r>
          </a:p>
          <a:p>
            <a:pPr marL="0" lvl="0" indent="0">
              <a:lnSpc>
                <a:spcPct val="114000"/>
              </a:lnSpc>
              <a:spcAft>
                <a:spcPts val="600"/>
              </a:spcAft>
              <a:buNone/>
            </a:pPr>
            <a:r>
              <a:rPr lang="en-AU" sz="1800" b="1" dirty="0" smtClean="0"/>
              <a:t>What is the Likelihood the MV is incorrect and what are the possible consequences of the MV being incorrect (Risk Assessment)?</a:t>
            </a:r>
          </a:p>
        </p:txBody>
      </p:sp>
    </p:spTree>
    <p:extLst>
      <p:ext uri="{BB962C8B-B14F-4D97-AF65-F5344CB8AC3E}">
        <p14:creationId xmlns:p14="http://schemas.microsoft.com/office/powerpoint/2010/main" val="4205505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p>
        </p:txBody>
      </p:sp>
      <p:sp>
        <p:nvSpPr>
          <p:cNvPr id="3" name="Content Placeholder 2"/>
          <p:cNvSpPr>
            <a:spLocks noGrp="1"/>
          </p:cNvSpPr>
          <p:nvPr>
            <p:ph idx="1"/>
          </p:nvPr>
        </p:nvSpPr>
        <p:spPr>
          <a:xfrm>
            <a:off x="457200" y="1600200"/>
            <a:ext cx="8435280" cy="4525963"/>
          </a:xfrm>
        </p:spPr>
        <p:txBody>
          <a:bodyPr>
            <a:normAutofit/>
          </a:bodyPr>
          <a:lstStyle/>
          <a:p>
            <a:pPr marL="514350" lvl="0" indent="-514350">
              <a:lnSpc>
                <a:spcPct val="114000"/>
              </a:lnSpc>
              <a:spcAft>
                <a:spcPts val="900"/>
              </a:spcAft>
              <a:buNone/>
            </a:pPr>
            <a:r>
              <a:rPr lang="en-AU" sz="2200" b="1" dirty="0">
                <a:cs typeface="Arial" pitchFamily="34" charset="0"/>
              </a:rPr>
              <a:t>3</a:t>
            </a:r>
            <a:r>
              <a:rPr lang="en-AU" sz="2200" b="1" dirty="0" smtClean="0">
                <a:cs typeface="Arial" pitchFamily="34" charset="0"/>
              </a:rPr>
              <a:t>.  </a:t>
            </a:r>
            <a:r>
              <a:rPr lang="en-AU" sz="2200" b="1" dirty="0" smtClean="0">
                <a:cs typeface="Arial" pitchFamily="34" charset="0"/>
              </a:rPr>
              <a:t>Valuing IHAs and private investments</a:t>
            </a:r>
            <a:endParaRPr lang="en-AU" sz="2200" b="1" dirty="0" smtClean="0">
              <a:cs typeface="Arial" pitchFamily="34" charset="0"/>
            </a:endParaRPr>
          </a:p>
          <a:p>
            <a:pPr marL="514350" lvl="0" indent="-514350">
              <a:lnSpc>
                <a:spcPct val="114000"/>
              </a:lnSpc>
              <a:spcAft>
                <a:spcPts val="900"/>
              </a:spcAft>
              <a:buNone/>
            </a:pPr>
            <a:r>
              <a:rPr lang="en-AU" sz="1800" b="1" dirty="0" smtClean="0">
                <a:cs typeface="Arial" pitchFamily="34" charset="0"/>
              </a:rPr>
              <a:t>Example 2</a:t>
            </a:r>
            <a:endParaRPr lang="en-AU" sz="1800" dirty="0"/>
          </a:p>
          <a:p>
            <a:pPr marL="0" lvl="0" indent="0">
              <a:lnSpc>
                <a:spcPct val="114000"/>
              </a:lnSpc>
              <a:spcAft>
                <a:spcPts val="600"/>
              </a:spcAft>
              <a:buNone/>
            </a:pPr>
            <a:r>
              <a:rPr lang="en-AU" sz="1800" dirty="0" smtClean="0"/>
              <a:t>The ABC SMSF owns 10% of the units in the DEF U/T.  The value of the U/T investment is $1.1m.  The total value of the SMSF’s assets is $1.8m.  The main asset of the U/T is a $7m car park.  The two members of the SMSF are both aged 67 years.</a:t>
            </a:r>
          </a:p>
          <a:p>
            <a:pPr marL="0" lvl="0" indent="0">
              <a:lnSpc>
                <a:spcPct val="114000"/>
              </a:lnSpc>
              <a:spcAft>
                <a:spcPts val="600"/>
              </a:spcAft>
              <a:buNone/>
            </a:pPr>
            <a:r>
              <a:rPr lang="en-AU" sz="1800" b="1" dirty="0" smtClean="0"/>
              <a:t>Question</a:t>
            </a:r>
          </a:p>
          <a:p>
            <a:pPr marL="0" lvl="0" indent="0">
              <a:lnSpc>
                <a:spcPct val="114000"/>
              </a:lnSpc>
              <a:spcAft>
                <a:spcPts val="1800"/>
              </a:spcAft>
              <a:buNone/>
            </a:pPr>
            <a:r>
              <a:rPr lang="en-AU" sz="1800" dirty="0" smtClean="0"/>
              <a:t>Assuming the MV of the U/T investment was materially misstated, apart from a contravention of SISR 8.02B, list any other contraventions or issues that would arise.</a:t>
            </a:r>
          </a:p>
          <a:p>
            <a:pPr marL="0" indent="0">
              <a:lnSpc>
                <a:spcPct val="114000"/>
              </a:lnSpc>
              <a:spcAft>
                <a:spcPts val="600"/>
              </a:spcAft>
              <a:buNone/>
            </a:pPr>
            <a:r>
              <a:rPr lang="en-AU" sz="1800" b="1" dirty="0"/>
              <a:t>What is the Likelihood the MV is incorrect and what are the possible consequences of the MV being incorrect (Risk Assessment</a:t>
            </a:r>
            <a:r>
              <a:rPr lang="en-AU" sz="1800" b="1" dirty="0" smtClean="0"/>
              <a:t>)?</a:t>
            </a:r>
            <a:endParaRPr lang="en-AU" sz="1800" b="1" dirty="0"/>
          </a:p>
        </p:txBody>
      </p:sp>
    </p:spTree>
    <p:extLst>
      <p:ext uri="{BB962C8B-B14F-4D97-AF65-F5344CB8AC3E}">
        <p14:creationId xmlns:p14="http://schemas.microsoft.com/office/powerpoint/2010/main" val="1366588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0" y="0"/>
            <a:ext cx="9197109" cy="6858000"/>
          </a:xfrm>
          <a:prstGeom prst="rect">
            <a:avLst/>
          </a:prstGeom>
          <a:noFill/>
          <a:ln w="9525">
            <a:noFill/>
            <a:miter lim="800000"/>
            <a:headEnd/>
            <a:tailEnd/>
          </a:ln>
        </p:spPr>
      </p:pic>
      <p:sp>
        <p:nvSpPr>
          <p:cNvPr id="4" name="Title 1"/>
          <p:cNvSpPr>
            <a:spLocks noGrp="1"/>
          </p:cNvSpPr>
          <p:nvPr>
            <p:ph type="title"/>
          </p:nvPr>
        </p:nvSpPr>
        <p:spPr>
          <a:xfrm>
            <a:off x="381000" y="2286000"/>
            <a:ext cx="7719392" cy="838200"/>
          </a:xfrm>
        </p:spPr>
        <p:txBody>
          <a:bodyPr>
            <a:normAutofit/>
          </a:bodyPr>
          <a:lstStyle/>
          <a:p>
            <a:r>
              <a:rPr lang="en-US" sz="2400" b="1" dirty="0" smtClean="0">
                <a:solidFill>
                  <a:schemeClr val="bg1"/>
                </a:solidFill>
              </a:rPr>
              <a:t>4</a:t>
            </a:r>
            <a:r>
              <a:rPr lang="en-US" sz="2400" b="1" dirty="0" smtClean="0">
                <a:solidFill>
                  <a:schemeClr val="bg1"/>
                </a:solidFill>
              </a:rPr>
              <a:t>. Auditor’s reporting obligations</a:t>
            </a:r>
            <a:endParaRPr lang="en-US" sz="2400" b="1" dirty="0">
              <a:solidFill>
                <a:schemeClr val="bg1"/>
              </a:solidFill>
            </a:endParaRPr>
          </a:p>
        </p:txBody>
      </p:sp>
    </p:spTree>
    <p:extLst>
      <p:ext uri="{BB962C8B-B14F-4D97-AF65-F5344CB8AC3E}">
        <p14:creationId xmlns:p14="http://schemas.microsoft.com/office/powerpoint/2010/main" val="279594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IHA Rules</a:t>
            </a:r>
            <a:endParaRPr lang="en-AU" sz="3200" b="1" dirty="0"/>
          </a:p>
        </p:txBody>
      </p:sp>
      <p:sp>
        <p:nvSpPr>
          <p:cNvPr id="3" name="Content Placeholder 2"/>
          <p:cNvSpPr>
            <a:spLocks noGrp="1"/>
          </p:cNvSpPr>
          <p:nvPr>
            <p:ph idx="1"/>
          </p:nvPr>
        </p:nvSpPr>
        <p:spPr/>
        <p:txBody>
          <a:bodyPr>
            <a:normAutofit/>
          </a:bodyPr>
          <a:lstStyle/>
          <a:p>
            <a:pPr marL="514350" lvl="0" indent="-514350">
              <a:lnSpc>
                <a:spcPct val="114000"/>
              </a:lnSpc>
              <a:spcAft>
                <a:spcPts val="900"/>
              </a:spcAft>
              <a:buNone/>
            </a:pPr>
            <a:r>
              <a:rPr lang="en-AU" sz="2200" b="1" dirty="0" smtClean="0">
                <a:cs typeface="Arial" pitchFamily="34" charset="0"/>
              </a:rPr>
              <a:t>Topics Covered</a:t>
            </a:r>
          </a:p>
          <a:p>
            <a:pPr marL="514350" indent="-514350">
              <a:lnSpc>
                <a:spcPct val="114000"/>
              </a:lnSpc>
              <a:spcAft>
                <a:spcPts val="600"/>
              </a:spcAft>
              <a:buFont typeface="+mj-lt"/>
              <a:buAutoNum type="arabicPeriod"/>
              <a:defRPr/>
            </a:pPr>
            <a:r>
              <a:rPr lang="en-US" sz="2200" dirty="0" smtClean="0"/>
              <a:t>When is an asset an IHA</a:t>
            </a:r>
          </a:p>
          <a:p>
            <a:pPr marL="514350" indent="-514350">
              <a:lnSpc>
                <a:spcPct val="114000"/>
              </a:lnSpc>
              <a:spcAft>
                <a:spcPts val="600"/>
              </a:spcAft>
              <a:buFont typeface="+mj-lt"/>
              <a:buAutoNum type="arabicPeriod"/>
              <a:defRPr/>
            </a:pPr>
            <a:r>
              <a:rPr lang="en-US" sz="2200" dirty="0" smtClean="0"/>
              <a:t>Exempt IHAs</a:t>
            </a:r>
          </a:p>
          <a:p>
            <a:pPr marL="514350" indent="-514350">
              <a:lnSpc>
                <a:spcPct val="114000"/>
              </a:lnSpc>
              <a:spcAft>
                <a:spcPts val="600"/>
              </a:spcAft>
              <a:buFont typeface="+mj-lt"/>
              <a:buAutoNum type="arabicPeriod"/>
              <a:defRPr/>
            </a:pPr>
            <a:r>
              <a:rPr lang="en-US" sz="2200" dirty="0" smtClean="0"/>
              <a:t>Valuing IHAs or private investments</a:t>
            </a:r>
            <a:endParaRPr lang="en-US" sz="2200" dirty="0" smtClean="0"/>
          </a:p>
          <a:p>
            <a:pPr marL="514350" indent="-514350">
              <a:lnSpc>
                <a:spcPct val="114000"/>
              </a:lnSpc>
              <a:spcAft>
                <a:spcPts val="600"/>
              </a:spcAft>
              <a:buFont typeface="+mj-lt"/>
              <a:buAutoNum type="arabicPeriod"/>
              <a:defRPr/>
            </a:pPr>
            <a:r>
              <a:rPr lang="en-US" sz="2200" dirty="0" smtClean="0"/>
              <a:t>Auditor’s reporting responsibilities</a:t>
            </a:r>
          </a:p>
          <a:p>
            <a:pPr marL="514350" indent="-514350">
              <a:lnSpc>
                <a:spcPct val="114000"/>
              </a:lnSpc>
              <a:spcAft>
                <a:spcPts val="600"/>
              </a:spcAft>
              <a:buFont typeface="+mj-lt"/>
              <a:buAutoNum type="arabicPeriod"/>
              <a:defRPr/>
            </a:pPr>
            <a:endParaRPr lang="en-US" sz="22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p>
        </p:txBody>
      </p:sp>
      <p:sp>
        <p:nvSpPr>
          <p:cNvPr id="3" name="Content Placeholder 2"/>
          <p:cNvSpPr>
            <a:spLocks noGrp="1"/>
          </p:cNvSpPr>
          <p:nvPr>
            <p:ph idx="1"/>
          </p:nvPr>
        </p:nvSpPr>
        <p:spPr>
          <a:xfrm>
            <a:off x="457200" y="1600201"/>
            <a:ext cx="8435280" cy="1108720"/>
          </a:xfrm>
        </p:spPr>
        <p:txBody>
          <a:bodyPr>
            <a:normAutofit/>
          </a:bodyPr>
          <a:lstStyle/>
          <a:p>
            <a:pPr marL="514350" lvl="0" indent="-514350">
              <a:lnSpc>
                <a:spcPct val="114000"/>
              </a:lnSpc>
              <a:spcAft>
                <a:spcPts val="900"/>
              </a:spcAft>
              <a:buNone/>
            </a:pPr>
            <a:r>
              <a:rPr lang="en-AU" sz="2200" b="1" dirty="0" smtClean="0">
                <a:cs typeface="Arial" pitchFamily="34" charset="0"/>
              </a:rPr>
              <a:t>4</a:t>
            </a:r>
            <a:r>
              <a:rPr lang="en-AU" sz="2200" b="1" dirty="0" smtClean="0">
                <a:cs typeface="Arial" pitchFamily="34" charset="0"/>
              </a:rPr>
              <a:t>.  Auditor’s Reporting Obligations</a:t>
            </a:r>
            <a:endParaRPr lang="en-AU" sz="2200" b="1" dirty="0" smtClean="0">
              <a:cs typeface="Arial" pitchFamily="34" charset="0"/>
            </a:endParaRPr>
          </a:p>
          <a:p>
            <a:pPr marL="514350" lvl="0" indent="-514350">
              <a:lnSpc>
                <a:spcPct val="114000"/>
              </a:lnSpc>
              <a:spcAft>
                <a:spcPts val="900"/>
              </a:spcAft>
              <a:buNone/>
            </a:pPr>
            <a:r>
              <a:rPr lang="en-AU" sz="2200" b="1" dirty="0" smtClean="0">
                <a:cs typeface="Arial" pitchFamily="34" charset="0"/>
              </a:rPr>
              <a:t>Golden Rule</a:t>
            </a:r>
          </a:p>
          <a:p>
            <a:pPr marL="514350" lvl="0" indent="-514350">
              <a:lnSpc>
                <a:spcPct val="114000"/>
              </a:lnSpc>
              <a:spcAft>
                <a:spcPts val="900"/>
              </a:spcAft>
              <a:buNone/>
            </a:pPr>
            <a:endParaRPr lang="en-AU" sz="2200" b="1" dirty="0">
              <a:cs typeface="Arial" pitchFamily="34" charset="0"/>
            </a:endParaRPr>
          </a:p>
          <a:p>
            <a:pPr marL="514350" lvl="0" indent="-514350">
              <a:lnSpc>
                <a:spcPct val="114000"/>
              </a:lnSpc>
              <a:spcAft>
                <a:spcPts val="900"/>
              </a:spcAft>
              <a:buNone/>
            </a:pPr>
            <a:endParaRPr lang="en-AU" sz="2200" b="1" dirty="0" smtClean="0">
              <a:cs typeface="Arial" pitchFamily="34" charset="0"/>
            </a:endParaRPr>
          </a:p>
          <a:p>
            <a:pPr marL="514350" lvl="0" indent="-514350">
              <a:lnSpc>
                <a:spcPct val="114000"/>
              </a:lnSpc>
              <a:spcAft>
                <a:spcPts val="900"/>
              </a:spcAft>
              <a:buNone/>
            </a:pPr>
            <a:endParaRPr lang="en-AU" sz="2200" b="1" dirty="0">
              <a:cs typeface="Arial" pitchFamily="34" charset="0"/>
            </a:endParaRPr>
          </a:p>
          <a:p>
            <a:pPr marL="514350" lvl="0" indent="-514350">
              <a:lnSpc>
                <a:spcPct val="114000"/>
              </a:lnSpc>
              <a:spcBef>
                <a:spcPts val="1200"/>
              </a:spcBef>
              <a:spcAft>
                <a:spcPts val="900"/>
              </a:spcAft>
              <a:buNone/>
            </a:pPr>
            <a:r>
              <a:rPr lang="en-AU" sz="2200" b="1" dirty="0" smtClean="0">
                <a:cs typeface="Arial" pitchFamily="34" charset="0"/>
              </a:rPr>
              <a:t>Audit evidence must be commensurate with risk</a:t>
            </a:r>
          </a:p>
          <a:p>
            <a:pPr marL="0" lvl="0" indent="0">
              <a:lnSpc>
                <a:spcPct val="114000"/>
              </a:lnSpc>
              <a:spcAft>
                <a:spcPts val="900"/>
              </a:spcAft>
              <a:buNone/>
            </a:pPr>
            <a:r>
              <a:rPr lang="en-AU" sz="2200" dirty="0" smtClean="0">
                <a:cs typeface="Arial" pitchFamily="34" charset="0"/>
              </a:rPr>
              <a:t>Risk is a function of Likelihood of Contravention x Consequence of Contravention, influenced by risk factors </a:t>
            </a:r>
            <a:endParaRPr lang="en-AU" sz="2200" dirty="0"/>
          </a:p>
        </p:txBody>
      </p:sp>
      <p:graphicFrame>
        <p:nvGraphicFramePr>
          <p:cNvPr id="4" name="Table 3"/>
          <p:cNvGraphicFramePr>
            <a:graphicFrameLocks noGrp="1"/>
          </p:cNvGraphicFramePr>
          <p:nvPr>
            <p:extLst>
              <p:ext uri="{D42A27DB-BD31-4B8C-83A1-F6EECF244321}">
                <p14:modId xmlns:p14="http://schemas.microsoft.com/office/powerpoint/2010/main" val="1379298565"/>
              </p:ext>
            </p:extLst>
          </p:nvPr>
        </p:nvGraphicFramePr>
        <p:xfrm>
          <a:off x="1454687" y="2858987"/>
          <a:ext cx="5998632" cy="1483360"/>
        </p:xfrm>
        <a:graphic>
          <a:graphicData uri="http://schemas.openxmlformats.org/drawingml/2006/table">
            <a:tbl>
              <a:tblPr firstRow="1" bandRow="1">
                <a:tableStyleId>{5C22544A-7EE6-4342-B048-85BDC9FD1C3A}</a:tableStyleId>
              </a:tblPr>
              <a:tblGrid>
                <a:gridCol w="1999544"/>
                <a:gridCol w="1999544"/>
                <a:gridCol w="1999544"/>
              </a:tblGrid>
              <a:tr h="370840">
                <a:tc>
                  <a:txBody>
                    <a:bodyPr/>
                    <a:lstStyle/>
                    <a:p>
                      <a:pPr algn="ctr"/>
                      <a:r>
                        <a:rPr lang="en-AU" dirty="0" smtClean="0"/>
                        <a:t>Risk</a:t>
                      </a:r>
                      <a:endParaRPr lang="en-AU" dirty="0"/>
                    </a:p>
                  </a:txBody>
                  <a:tcPr>
                    <a:solidFill>
                      <a:schemeClr val="tx2"/>
                    </a:solidFill>
                  </a:tcPr>
                </a:tc>
                <a:tc>
                  <a:txBody>
                    <a:bodyPr/>
                    <a:lstStyle/>
                    <a:p>
                      <a:pPr algn="ctr"/>
                      <a:endParaRPr lang="en-AU" dirty="0"/>
                    </a:p>
                  </a:txBody>
                  <a:tcPr>
                    <a:solidFill>
                      <a:schemeClr val="tx2"/>
                    </a:solidFill>
                  </a:tcPr>
                </a:tc>
                <a:tc>
                  <a:txBody>
                    <a:bodyPr/>
                    <a:lstStyle/>
                    <a:p>
                      <a:pPr algn="ctr"/>
                      <a:r>
                        <a:rPr lang="en-AU" dirty="0" smtClean="0"/>
                        <a:t>Evidence</a:t>
                      </a:r>
                      <a:r>
                        <a:rPr lang="en-AU" baseline="0" dirty="0" smtClean="0"/>
                        <a:t> </a:t>
                      </a:r>
                      <a:endParaRPr lang="en-AU" dirty="0"/>
                    </a:p>
                  </a:txBody>
                  <a:tcPr>
                    <a:solidFill>
                      <a:schemeClr val="tx2"/>
                    </a:solidFill>
                  </a:tcPr>
                </a:tc>
              </a:tr>
              <a:tr h="370840">
                <a:tc>
                  <a:txBody>
                    <a:bodyPr/>
                    <a:lstStyle/>
                    <a:p>
                      <a:pPr algn="ctr"/>
                      <a:r>
                        <a:rPr lang="en-AU" dirty="0" smtClean="0"/>
                        <a:t>H</a:t>
                      </a:r>
                      <a:endParaRPr lang="en-AU" dirty="0"/>
                    </a:p>
                  </a:txBody>
                  <a:tcPr>
                    <a:solidFill>
                      <a:schemeClr val="bg2">
                        <a:lumMod val="75000"/>
                      </a:schemeClr>
                    </a:solidFill>
                  </a:tcPr>
                </a:tc>
                <a:tc>
                  <a:txBody>
                    <a:bodyPr/>
                    <a:lstStyle/>
                    <a:p>
                      <a:pPr algn="ctr"/>
                      <a:r>
                        <a:rPr lang="en-AU" dirty="0" smtClean="0"/>
                        <a:t>to equal</a:t>
                      </a:r>
                      <a:endParaRPr lang="en-AU" dirty="0"/>
                    </a:p>
                  </a:txBody>
                  <a:tcPr>
                    <a:solidFill>
                      <a:schemeClr val="bg2">
                        <a:lumMod val="75000"/>
                      </a:schemeClr>
                    </a:solidFill>
                  </a:tcPr>
                </a:tc>
                <a:tc>
                  <a:txBody>
                    <a:bodyPr/>
                    <a:lstStyle/>
                    <a:p>
                      <a:pPr algn="ctr"/>
                      <a:r>
                        <a:rPr lang="en-AU" dirty="0" smtClean="0"/>
                        <a:t>H</a:t>
                      </a:r>
                      <a:endParaRPr lang="en-AU" dirty="0"/>
                    </a:p>
                  </a:txBody>
                  <a:tcPr>
                    <a:solidFill>
                      <a:schemeClr val="bg2">
                        <a:lumMod val="75000"/>
                      </a:schemeClr>
                    </a:solidFill>
                  </a:tcPr>
                </a:tc>
              </a:tr>
              <a:tr h="370840">
                <a:tc>
                  <a:txBody>
                    <a:bodyPr/>
                    <a:lstStyle/>
                    <a:p>
                      <a:pPr algn="ctr"/>
                      <a:r>
                        <a:rPr lang="en-AU" dirty="0" smtClean="0"/>
                        <a:t>M</a:t>
                      </a:r>
                      <a:endParaRPr lang="en-A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to equal</a:t>
                      </a:r>
                    </a:p>
                  </a:txBody>
                  <a:tcPr/>
                </a:tc>
                <a:tc>
                  <a:txBody>
                    <a:bodyPr/>
                    <a:lstStyle/>
                    <a:p>
                      <a:pPr algn="ctr"/>
                      <a:r>
                        <a:rPr lang="en-AU" dirty="0" smtClean="0"/>
                        <a:t>M</a:t>
                      </a:r>
                      <a:endParaRPr lang="en-AU" dirty="0"/>
                    </a:p>
                  </a:txBody>
                  <a:tcPr/>
                </a:tc>
              </a:tr>
              <a:tr h="370840">
                <a:tc>
                  <a:txBody>
                    <a:bodyPr/>
                    <a:lstStyle/>
                    <a:p>
                      <a:pPr algn="ctr"/>
                      <a:r>
                        <a:rPr lang="en-AU" dirty="0" smtClean="0"/>
                        <a:t>L</a:t>
                      </a:r>
                      <a:endParaRPr lang="en-AU" dirty="0"/>
                    </a:p>
                  </a:txBody>
                  <a:tcPr>
                    <a:solidFill>
                      <a:schemeClr val="bg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to equal</a:t>
                      </a:r>
                    </a:p>
                  </a:txBody>
                  <a:tcPr>
                    <a:solidFill>
                      <a:schemeClr val="bg2">
                        <a:lumMod val="75000"/>
                      </a:schemeClr>
                    </a:solidFill>
                  </a:tcPr>
                </a:tc>
                <a:tc>
                  <a:txBody>
                    <a:bodyPr/>
                    <a:lstStyle/>
                    <a:p>
                      <a:pPr algn="ctr"/>
                      <a:r>
                        <a:rPr lang="en-AU" dirty="0" smtClean="0"/>
                        <a:t>L</a:t>
                      </a:r>
                      <a:endParaRPr lang="en-AU" dirty="0"/>
                    </a:p>
                  </a:txBody>
                  <a:tcPr>
                    <a:solidFill>
                      <a:schemeClr val="bg2">
                        <a:lumMod val="75000"/>
                      </a:schemeClr>
                    </a:solidFill>
                  </a:tcPr>
                </a:tc>
              </a:tr>
            </a:tbl>
          </a:graphicData>
        </a:graphic>
      </p:graphicFrame>
    </p:spTree>
    <p:extLst>
      <p:ext uri="{BB962C8B-B14F-4D97-AF65-F5344CB8AC3E}">
        <p14:creationId xmlns:p14="http://schemas.microsoft.com/office/powerpoint/2010/main" val="1939268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p>
        </p:txBody>
      </p:sp>
      <p:sp>
        <p:nvSpPr>
          <p:cNvPr id="3" name="Content Placeholder 2"/>
          <p:cNvSpPr>
            <a:spLocks noGrp="1"/>
          </p:cNvSpPr>
          <p:nvPr>
            <p:ph idx="1"/>
          </p:nvPr>
        </p:nvSpPr>
        <p:spPr>
          <a:xfrm>
            <a:off x="457200" y="1600201"/>
            <a:ext cx="8435280" cy="1108720"/>
          </a:xfrm>
        </p:spPr>
        <p:txBody>
          <a:bodyPr>
            <a:normAutofit/>
          </a:bodyPr>
          <a:lstStyle/>
          <a:p>
            <a:pPr marL="514350" lvl="0" indent="-514350">
              <a:lnSpc>
                <a:spcPct val="114000"/>
              </a:lnSpc>
              <a:spcAft>
                <a:spcPts val="900"/>
              </a:spcAft>
              <a:buNone/>
            </a:pPr>
            <a:r>
              <a:rPr lang="en-AU" sz="2200" b="1" dirty="0" smtClean="0">
                <a:cs typeface="Arial" pitchFamily="34" charset="0"/>
              </a:rPr>
              <a:t>4</a:t>
            </a:r>
            <a:r>
              <a:rPr lang="en-AU" sz="2200" b="1" dirty="0" smtClean="0">
                <a:cs typeface="Arial" pitchFamily="34" charset="0"/>
              </a:rPr>
              <a:t>.  Auditor’s Reporting Obligations</a:t>
            </a:r>
            <a:endParaRPr lang="en-AU" sz="2200" b="1" dirty="0" smtClean="0">
              <a:cs typeface="Arial" pitchFamily="34" charset="0"/>
            </a:endParaRPr>
          </a:p>
          <a:p>
            <a:pPr marL="514350" lvl="0" indent="-514350">
              <a:lnSpc>
                <a:spcPct val="114000"/>
              </a:lnSpc>
              <a:spcAft>
                <a:spcPts val="900"/>
              </a:spcAft>
              <a:buNone/>
            </a:pPr>
            <a:r>
              <a:rPr lang="en-AU" sz="2200" b="1" dirty="0" smtClean="0">
                <a:cs typeface="Arial" pitchFamily="34" charset="0"/>
              </a:rPr>
              <a:t>Sufficient Appropriate Audit Evidence</a:t>
            </a:r>
          </a:p>
          <a:p>
            <a:pPr lvl="0">
              <a:lnSpc>
                <a:spcPct val="114000"/>
              </a:lnSpc>
              <a:spcAft>
                <a:spcPts val="900"/>
              </a:spcAft>
              <a:buFont typeface="Wingdings" panose="05000000000000000000" pitchFamily="2" charset="2"/>
              <a:buChar char="Ø"/>
            </a:pPr>
            <a:r>
              <a:rPr lang="en-AU" sz="2200" dirty="0" smtClean="0">
                <a:cs typeface="Arial" pitchFamily="34" charset="0"/>
              </a:rPr>
              <a:t>When evidence is not equal to level of risk</a:t>
            </a:r>
            <a:r>
              <a:rPr lang="en-AU" sz="2200" dirty="0">
                <a:cs typeface="Arial" pitchFamily="34" charset="0"/>
              </a:rPr>
              <a:t> </a:t>
            </a:r>
            <a:r>
              <a:rPr lang="en-AU" sz="2200" dirty="0" smtClean="0">
                <a:cs typeface="Arial" pitchFamily="34" charset="0"/>
              </a:rPr>
              <a:t>Qualify the Auditor’s Report</a:t>
            </a:r>
          </a:p>
          <a:p>
            <a:pPr lvl="0">
              <a:lnSpc>
                <a:spcPct val="114000"/>
              </a:lnSpc>
              <a:spcAft>
                <a:spcPts val="900"/>
              </a:spcAft>
              <a:buFont typeface="Wingdings" panose="05000000000000000000" pitchFamily="2" charset="2"/>
              <a:buChar char="Ø"/>
            </a:pPr>
            <a:r>
              <a:rPr lang="en-AU" sz="2200" dirty="0" smtClean="0">
                <a:cs typeface="Arial" pitchFamily="34" charset="0"/>
              </a:rPr>
              <a:t>If market value is the Qualification, then an ACR will also be required</a:t>
            </a:r>
          </a:p>
          <a:p>
            <a:pPr lvl="0">
              <a:lnSpc>
                <a:spcPct val="114000"/>
              </a:lnSpc>
              <a:spcAft>
                <a:spcPts val="900"/>
              </a:spcAft>
              <a:buFont typeface="Wingdings" panose="05000000000000000000" pitchFamily="2" charset="2"/>
              <a:buChar char="Ø"/>
            </a:pPr>
            <a:r>
              <a:rPr lang="en-AU" sz="2200" dirty="0" smtClean="0">
                <a:cs typeface="Arial" pitchFamily="34" charset="0"/>
              </a:rPr>
              <a:t>If trustees don’t provide appropriate evidence within 14 days of request, issue ACR for section 35C(2) also</a:t>
            </a:r>
          </a:p>
        </p:txBody>
      </p:sp>
    </p:spTree>
    <p:extLst>
      <p:ext uri="{BB962C8B-B14F-4D97-AF65-F5344CB8AC3E}">
        <p14:creationId xmlns:p14="http://schemas.microsoft.com/office/powerpoint/2010/main" val="742147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p>
        </p:txBody>
      </p:sp>
      <p:sp>
        <p:nvSpPr>
          <p:cNvPr id="3" name="Content Placeholder 2"/>
          <p:cNvSpPr>
            <a:spLocks noGrp="1"/>
          </p:cNvSpPr>
          <p:nvPr>
            <p:ph idx="1"/>
          </p:nvPr>
        </p:nvSpPr>
        <p:spPr>
          <a:xfrm>
            <a:off x="457200" y="1600201"/>
            <a:ext cx="8435280" cy="1108720"/>
          </a:xfrm>
        </p:spPr>
        <p:txBody>
          <a:bodyPr>
            <a:normAutofit/>
          </a:bodyPr>
          <a:lstStyle/>
          <a:p>
            <a:pPr marL="514350" lvl="0" indent="-514350">
              <a:lnSpc>
                <a:spcPct val="114000"/>
              </a:lnSpc>
              <a:spcAft>
                <a:spcPts val="900"/>
              </a:spcAft>
              <a:buNone/>
            </a:pPr>
            <a:r>
              <a:rPr lang="en-AU" sz="2200" b="1" dirty="0" smtClean="0">
                <a:cs typeface="Arial" pitchFamily="34" charset="0"/>
              </a:rPr>
              <a:t>4</a:t>
            </a:r>
            <a:r>
              <a:rPr lang="en-AU" sz="2200" b="1" dirty="0" smtClean="0">
                <a:cs typeface="Arial" pitchFamily="34" charset="0"/>
              </a:rPr>
              <a:t>.  Auditor’s Reporting Obligations</a:t>
            </a:r>
            <a:endParaRPr lang="en-AU" sz="2200" b="1" dirty="0" smtClean="0">
              <a:cs typeface="Arial" pitchFamily="34" charset="0"/>
            </a:endParaRPr>
          </a:p>
          <a:p>
            <a:pPr marL="514350" lvl="0" indent="-514350">
              <a:lnSpc>
                <a:spcPct val="114000"/>
              </a:lnSpc>
              <a:spcAft>
                <a:spcPts val="900"/>
              </a:spcAft>
              <a:buNone/>
            </a:pPr>
            <a:r>
              <a:rPr lang="en-AU" sz="1800" b="1" dirty="0" smtClean="0">
                <a:cs typeface="Arial" pitchFamily="34" charset="0"/>
              </a:rPr>
              <a:t>Risks</a:t>
            </a:r>
          </a:p>
          <a:p>
            <a:pPr lvl="0">
              <a:lnSpc>
                <a:spcPct val="114000"/>
              </a:lnSpc>
              <a:spcAft>
                <a:spcPts val="900"/>
              </a:spcAft>
              <a:buFont typeface="Wingdings" panose="05000000000000000000" pitchFamily="2" charset="2"/>
              <a:buChar char="Ø"/>
            </a:pPr>
            <a:r>
              <a:rPr lang="en-AU" sz="1800" dirty="0" smtClean="0">
                <a:cs typeface="Arial" pitchFamily="34" charset="0"/>
              </a:rPr>
              <a:t>Arguably the greatest risk with MV is that the trustees rely on your auditors report to provide them with reasonable assurance that the MV of the fund’s investment is that listed in the financial report.</a:t>
            </a:r>
          </a:p>
          <a:p>
            <a:pPr lvl="0">
              <a:lnSpc>
                <a:spcPct val="114000"/>
              </a:lnSpc>
              <a:spcAft>
                <a:spcPts val="900"/>
              </a:spcAft>
              <a:buFont typeface="Wingdings" panose="05000000000000000000" pitchFamily="2" charset="2"/>
              <a:buChar char="Ø"/>
            </a:pPr>
            <a:r>
              <a:rPr lang="en-AU" sz="1800" dirty="0" smtClean="0">
                <a:cs typeface="Arial" pitchFamily="34" charset="0"/>
              </a:rPr>
              <a:t>If the fund’s investment is in unit trust or private company that has a complex, highly material or difficult to value asset, and the only evidence you have to support the value of that asset is an unaudited trust financial report that has a disclaimer on the front, should you rely on this?</a:t>
            </a:r>
          </a:p>
          <a:p>
            <a:pPr lvl="0">
              <a:lnSpc>
                <a:spcPct val="114000"/>
              </a:lnSpc>
              <a:spcAft>
                <a:spcPts val="900"/>
              </a:spcAft>
              <a:buFont typeface="Wingdings" panose="05000000000000000000" pitchFamily="2" charset="2"/>
              <a:buChar char="Ø"/>
            </a:pPr>
            <a:r>
              <a:rPr lang="en-AU" sz="1800" dirty="0" smtClean="0">
                <a:cs typeface="Arial" pitchFamily="34" charset="0"/>
              </a:rPr>
              <a:t>Would the courts rely on this (evidence) if this ever eventuated due to the trustees losing their retirement savings?</a:t>
            </a:r>
          </a:p>
        </p:txBody>
      </p:sp>
    </p:spTree>
    <p:extLst>
      <p:ext uri="{BB962C8B-B14F-4D97-AF65-F5344CB8AC3E}">
        <p14:creationId xmlns:p14="http://schemas.microsoft.com/office/powerpoint/2010/main" val="841374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467544" y="1412776"/>
            <a:ext cx="8496944" cy="1323439"/>
          </a:xfrm>
          <a:prstGeom prst="rect">
            <a:avLst/>
          </a:prstGeom>
        </p:spPr>
        <p:txBody>
          <a:bodyPr wrap="square">
            <a:spAutoFit/>
          </a:bodyPr>
          <a:lstStyle/>
          <a:p>
            <a:pPr algn="ctr"/>
            <a:r>
              <a:rPr lang="en-US" sz="4000" b="1" dirty="0" smtClean="0">
                <a:solidFill>
                  <a:schemeClr val="bg1"/>
                </a:solidFill>
                <a:latin typeface="+mj-lt"/>
              </a:rPr>
              <a:t>Thank you</a:t>
            </a:r>
          </a:p>
          <a:p>
            <a:pPr algn="ctr"/>
            <a:endParaRPr lang="en-US" sz="4000" b="1" dirty="0" smtClean="0">
              <a:solidFill>
                <a:schemeClr val="bg1"/>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0" y="0"/>
            <a:ext cx="9197109" cy="6858000"/>
          </a:xfrm>
          <a:prstGeom prst="rect">
            <a:avLst/>
          </a:prstGeom>
          <a:noFill/>
          <a:ln w="9525">
            <a:noFill/>
            <a:miter lim="800000"/>
            <a:headEnd/>
            <a:tailEnd/>
          </a:ln>
        </p:spPr>
      </p:pic>
      <p:sp>
        <p:nvSpPr>
          <p:cNvPr id="4" name="Rectangle 3"/>
          <p:cNvSpPr/>
          <p:nvPr/>
        </p:nvSpPr>
        <p:spPr>
          <a:xfrm>
            <a:off x="683568" y="2492896"/>
            <a:ext cx="7776864" cy="489365"/>
          </a:xfrm>
          <a:prstGeom prst="rect">
            <a:avLst/>
          </a:prstGeom>
        </p:spPr>
        <p:txBody>
          <a:bodyPr wrap="square">
            <a:spAutoFit/>
          </a:bodyPr>
          <a:lstStyle/>
          <a:p>
            <a:pPr algn="ctr">
              <a:lnSpc>
                <a:spcPct val="114000"/>
              </a:lnSpc>
              <a:spcAft>
                <a:spcPts val="1200"/>
              </a:spcAft>
            </a:pPr>
            <a:r>
              <a:rPr lang="en-US" sz="2400" b="1" dirty="0" smtClean="0">
                <a:solidFill>
                  <a:schemeClr val="bg1"/>
                </a:solidFill>
              </a:rPr>
              <a:t>1. When is an asset an IHA</a:t>
            </a:r>
            <a:endParaRPr lang="en-AU" sz="2400" b="1" dirty="0" smtClean="0">
              <a:solidFill>
                <a:schemeClr val="bg1"/>
              </a:solidFill>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a:t>
            </a:r>
            <a:r>
              <a:rPr lang="en-US" sz="3200" b="1" dirty="0" smtClean="0"/>
              <a:t>the </a:t>
            </a:r>
            <a:r>
              <a:rPr lang="en-US" sz="3200" b="1" dirty="0" smtClean="0"/>
              <a:t>In-House Asset (IHA) Rules</a:t>
            </a:r>
            <a:endParaRPr lang="en-AU" sz="3200" b="1" dirty="0"/>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0" lvl="0" indent="0">
              <a:spcAft>
                <a:spcPts val="600"/>
              </a:spcAft>
              <a:buNone/>
            </a:pPr>
            <a:r>
              <a:rPr lang="en-AU" sz="2200" dirty="0"/>
              <a:t>A</a:t>
            </a:r>
            <a:r>
              <a:rPr lang="en-AU" sz="2200" dirty="0" smtClean="0"/>
              <a:t>n </a:t>
            </a:r>
            <a:r>
              <a:rPr lang="en-AU" sz="2200" dirty="0"/>
              <a:t>in-house asset of a superannuation fund is an asset of the fund that is a loan to, or an investment in, </a:t>
            </a:r>
            <a:r>
              <a:rPr lang="en-AU" sz="2200" u="sng" dirty="0"/>
              <a:t>a related party</a:t>
            </a:r>
            <a:r>
              <a:rPr lang="en-AU" sz="2200" dirty="0"/>
              <a:t> of the fund, an investment in a </a:t>
            </a:r>
            <a:r>
              <a:rPr lang="en-AU" sz="2200" u="sng" dirty="0"/>
              <a:t>related trust</a:t>
            </a:r>
            <a:r>
              <a:rPr lang="en-AU" sz="2200" dirty="0"/>
              <a:t> of the fund, or an asset of the fund subject to a lease or </a:t>
            </a:r>
            <a:r>
              <a:rPr lang="en-AU" sz="2200" u="sng" dirty="0"/>
              <a:t>lease </a:t>
            </a:r>
            <a:r>
              <a:rPr lang="en-AU" sz="2200" dirty="0"/>
              <a:t>arrangement between a trustee of the fund and a </a:t>
            </a:r>
            <a:r>
              <a:rPr lang="en-AU" sz="2200" u="sng" dirty="0"/>
              <a:t>related party</a:t>
            </a:r>
            <a:r>
              <a:rPr lang="en-AU" sz="2200" dirty="0"/>
              <a:t> of the fund, </a:t>
            </a:r>
            <a:r>
              <a:rPr lang="en-AU" sz="2200" u="sng" dirty="0"/>
              <a:t>but does not include</a:t>
            </a:r>
            <a:r>
              <a:rPr lang="en-AU" sz="2200" dirty="0" smtClean="0"/>
              <a:t>:</a:t>
            </a:r>
            <a:endParaRPr lang="en-AU" sz="2400" dirty="0"/>
          </a:p>
          <a:p>
            <a:pPr marL="900113" indent="-450850">
              <a:buNone/>
            </a:pPr>
            <a:r>
              <a:rPr lang="en-AU" sz="2200" dirty="0"/>
              <a:t>(j)  	an asset included in a class of assets specified in the regulations: </a:t>
            </a:r>
          </a:p>
          <a:p>
            <a:pPr marL="900113" lvl="1" indent="-442913">
              <a:buNone/>
              <a:tabLst>
                <a:tab pos="1436688" algn="l"/>
              </a:tabLst>
            </a:pPr>
            <a:r>
              <a:rPr lang="en-AU" sz="2200" dirty="0" smtClean="0"/>
              <a:t>	(</a:t>
            </a:r>
            <a:r>
              <a:rPr lang="en-AU" sz="2200" dirty="0" err="1"/>
              <a:t>i</a:t>
            </a:r>
            <a:r>
              <a:rPr lang="en-AU" sz="2200" dirty="0"/>
              <a:t>) </a:t>
            </a:r>
            <a:r>
              <a:rPr lang="en-AU" sz="2200" dirty="0" smtClean="0"/>
              <a:t>	not </a:t>
            </a:r>
            <a:r>
              <a:rPr lang="en-AU" sz="2200" dirty="0"/>
              <a:t>to be in-house assets of any fund; or </a:t>
            </a:r>
          </a:p>
          <a:p>
            <a:pPr marL="0" indent="0">
              <a:spcAft>
                <a:spcPts val="600"/>
              </a:spcAft>
              <a:buNone/>
              <a:tabLst>
                <a:tab pos="900113" algn="l"/>
                <a:tab pos="1436688" algn="l"/>
              </a:tabLst>
            </a:pPr>
            <a:r>
              <a:rPr lang="en-AU" sz="2200" dirty="0" smtClean="0"/>
              <a:t>	(</a:t>
            </a:r>
            <a:r>
              <a:rPr lang="en-AU" sz="2200" dirty="0"/>
              <a:t>ii) 	</a:t>
            </a:r>
            <a:r>
              <a:rPr lang="en-AU" sz="2200" dirty="0" smtClean="0"/>
              <a:t>not </a:t>
            </a:r>
            <a:r>
              <a:rPr lang="en-AU" sz="2200" dirty="0"/>
              <a:t>to be in-house assets of a class of funds to which </a:t>
            </a:r>
            <a:r>
              <a:rPr lang="en-AU" sz="2200" dirty="0" smtClean="0"/>
              <a:t>		the </a:t>
            </a:r>
            <a:r>
              <a:rPr lang="en-AU" sz="2200" dirty="0"/>
              <a:t>fund belongs</a:t>
            </a:r>
            <a:r>
              <a:rPr lang="en-AU" sz="2200" dirty="0" smtClean="0"/>
              <a:t>.</a:t>
            </a:r>
          </a:p>
          <a:p>
            <a:pPr marL="0" indent="900113">
              <a:buNone/>
              <a:tabLst>
                <a:tab pos="900113" algn="l"/>
                <a:tab pos="1436688" algn="l"/>
              </a:tabLst>
            </a:pPr>
            <a:r>
              <a:rPr lang="en-AU" sz="2200" b="1" i="1" dirty="0" smtClean="0"/>
              <a:t>(i.e. is exempted under the regulation 13.22B to 13.22D)</a:t>
            </a:r>
            <a:endParaRPr lang="en-AU" sz="2200" b="1" i="1" dirty="0"/>
          </a:p>
          <a:p>
            <a:pPr marL="514350" indent="-514350">
              <a:lnSpc>
                <a:spcPct val="114000"/>
              </a:lnSpc>
              <a:spcAft>
                <a:spcPts val="600"/>
              </a:spcAft>
              <a:buFont typeface="Wingdings" pitchFamily="2" charset="2"/>
              <a:buChar char="Ø"/>
              <a:defRPr/>
            </a:pPr>
            <a:endParaRPr lang="en-AU" sz="2200" dirty="0" smtClean="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0" lvl="0" indent="0">
              <a:spcAft>
                <a:spcPts val="600"/>
              </a:spcAft>
              <a:buNone/>
            </a:pPr>
            <a:r>
              <a:rPr lang="en-AU" sz="2200" dirty="0" smtClean="0"/>
              <a:t>Related party of a fund:</a:t>
            </a:r>
          </a:p>
          <a:p>
            <a:pPr marL="457200" indent="-457200">
              <a:spcAft>
                <a:spcPts val="600"/>
              </a:spcAft>
              <a:buAutoNum type="alphaLcParenBoth"/>
            </a:pPr>
            <a:r>
              <a:rPr lang="en-AU" sz="2200" dirty="0" smtClean="0"/>
              <a:t>A member of the fund</a:t>
            </a:r>
          </a:p>
          <a:p>
            <a:pPr marL="457200" indent="-457200">
              <a:spcAft>
                <a:spcPts val="600"/>
              </a:spcAft>
              <a:buAutoNum type="alphaLcParenBoth"/>
            </a:pPr>
            <a:r>
              <a:rPr lang="en-AU" sz="2200" dirty="0" smtClean="0"/>
              <a:t>A standard employer sponsor of the fund</a:t>
            </a:r>
          </a:p>
          <a:p>
            <a:pPr marL="457200" indent="-457200">
              <a:spcAft>
                <a:spcPts val="600"/>
              </a:spcAft>
              <a:buAutoNum type="alphaLcParenBoth"/>
            </a:pPr>
            <a:r>
              <a:rPr lang="en-AU" sz="2200" dirty="0" smtClean="0"/>
              <a:t>A Part 8 associated of a member of standard employer sponsor of the fund</a:t>
            </a:r>
            <a:endParaRPr lang="en-AU" sz="2200" dirty="0"/>
          </a:p>
          <a:p>
            <a:pPr marL="514350" indent="-514350">
              <a:lnSpc>
                <a:spcPct val="114000"/>
              </a:lnSpc>
              <a:spcAft>
                <a:spcPts val="600"/>
              </a:spcAft>
              <a:buFont typeface="Wingdings" pitchFamily="2" charset="2"/>
              <a:buChar char="Ø"/>
              <a:defRPr/>
            </a:pPr>
            <a:endParaRPr lang="en-AU" sz="2200" dirty="0" smtClean="0">
              <a:cs typeface="Arial" pitchFamily="34" charset="0"/>
            </a:endParaRPr>
          </a:p>
        </p:txBody>
      </p:sp>
    </p:spTree>
    <p:extLst>
      <p:ext uri="{BB962C8B-B14F-4D97-AF65-F5344CB8AC3E}">
        <p14:creationId xmlns:p14="http://schemas.microsoft.com/office/powerpoint/2010/main" val="1032118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0" indent="0">
              <a:lnSpc>
                <a:spcPct val="114000"/>
              </a:lnSpc>
              <a:spcAft>
                <a:spcPts val="600"/>
              </a:spcAft>
              <a:buNone/>
            </a:pPr>
            <a:r>
              <a:rPr lang="en-AU" sz="2200" dirty="0" smtClean="0"/>
              <a:t>Related trust:</a:t>
            </a:r>
            <a:endParaRPr lang="en-AU" sz="2200" dirty="0"/>
          </a:p>
          <a:p>
            <a:pPr marL="0" lvl="0" indent="0">
              <a:lnSpc>
                <a:spcPct val="114000"/>
              </a:lnSpc>
              <a:spcAft>
                <a:spcPts val="900"/>
              </a:spcAft>
              <a:buNone/>
              <a:defRPr/>
            </a:pPr>
            <a:r>
              <a:rPr lang="en-AU" sz="2200" dirty="0">
                <a:cs typeface="Arial" pitchFamily="34" charset="0"/>
              </a:rPr>
              <a:t>“a trust that a member or a standard employer-sponsor of the fund controls (</a:t>
            </a:r>
            <a:r>
              <a:rPr lang="en-AU" sz="2200" u="sng" dirty="0">
                <a:cs typeface="Arial" pitchFamily="34" charset="0"/>
              </a:rPr>
              <a:t>within the meaning of section 70E</a:t>
            </a:r>
            <a:r>
              <a:rPr lang="en-AU" sz="2200" dirty="0">
                <a:cs typeface="Arial" pitchFamily="34" charset="0"/>
              </a:rPr>
              <a:t>) ....”.</a:t>
            </a:r>
          </a:p>
          <a:p>
            <a:pPr marL="514350" indent="-514350">
              <a:lnSpc>
                <a:spcPct val="114000"/>
              </a:lnSpc>
              <a:spcAft>
                <a:spcPts val="600"/>
              </a:spcAft>
              <a:buFont typeface="Wingdings" pitchFamily="2" charset="2"/>
              <a:buChar char="Ø"/>
              <a:defRPr/>
            </a:pPr>
            <a:endParaRPr lang="en-AU" sz="2200" dirty="0" smtClean="0">
              <a:cs typeface="Arial" pitchFamily="34" charset="0"/>
            </a:endParaRPr>
          </a:p>
        </p:txBody>
      </p:sp>
    </p:spTree>
    <p:extLst>
      <p:ext uri="{BB962C8B-B14F-4D97-AF65-F5344CB8AC3E}">
        <p14:creationId xmlns:p14="http://schemas.microsoft.com/office/powerpoint/2010/main" val="2143654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1800" b="1" dirty="0" smtClean="0">
                <a:cs typeface="Arial" pitchFamily="34" charset="0"/>
              </a:rPr>
              <a:t>1.  When is an asset an in-house asset</a:t>
            </a:r>
            <a:endParaRPr lang="en-AU" sz="1800" b="1" i="1" dirty="0" smtClean="0"/>
          </a:p>
          <a:p>
            <a:pPr marL="0" indent="0">
              <a:lnSpc>
                <a:spcPct val="114000"/>
              </a:lnSpc>
              <a:spcBef>
                <a:spcPts val="0"/>
              </a:spcBef>
              <a:spcAft>
                <a:spcPts val="1200"/>
              </a:spcAft>
              <a:buNone/>
              <a:defRPr/>
            </a:pPr>
            <a:r>
              <a:rPr lang="en-AU" sz="1800" dirty="0">
                <a:cs typeface="Arial" pitchFamily="34" charset="0"/>
              </a:rPr>
              <a:t>Each of the following is a Part 8 associate of an individual (Fund) </a:t>
            </a:r>
          </a:p>
          <a:p>
            <a:pPr marL="457200" indent="-457200">
              <a:lnSpc>
                <a:spcPct val="114000"/>
              </a:lnSpc>
              <a:spcBef>
                <a:spcPts val="0"/>
              </a:spcBef>
              <a:spcAft>
                <a:spcPts val="900"/>
              </a:spcAft>
              <a:buAutoNum type="alphaLcParenBoth"/>
              <a:tabLst>
                <a:tab pos="450850" algn="l"/>
              </a:tabLst>
              <a:defRPr/>
            </a:pPr>
            <a:r>
              <a:rPr lang="en-AU" sz="1800" dirty="0"/>
              <a:t>A relative of the individual (fund</a:t>
            </a:r>
            <a:r>
              <a:rPr lang="en-AU" sz="1800" dirty="0" smtClean="0"/>
              <a:t>) </a:t>
            </a:r>
            <a:endParaRPr lang="en-AU" sz="1800" dirty="0"/>
          </a:p>
          <a:p>
            <a:pPr marL="457200" indent="-457200">
              <a:lnSpc>
                <a:spcPct val="114000"/>
              </a:lnSpc>
              <a:spcBef>
                <a:spcPts val="0"/>
              </a:spcBef>
              <a:spcAft>
                <a:spcPts val="900"/>
              </a:spcAft>
              <a:buAutoNum type="alphaLcParenBoth"/>
              <a:tabLst>
                <a:tab pos="450850" algn="l"/>
              </a:tabLst>
              <a:defRPr/>
            </a:pPr>
            <a:r>
              <a:rPr lang="en-AU" sz="1800" dirty="0"/>
              <a:t>Each member of the </a:t>
            </a:r>
            <a:r>
              <a:rPr lang="en-AU" sz="1800" dirty="0" smtClean="0"/>
              <a:t>fund</a:t>
            </a:r>
            <a:endParaRPr lang="en-AU" sz="1800" dirty="0"/>
          </a:p>
          <a:p>
            <a:pPr marL="457200" indent="-457200">
              <a:lnSpc>
                <a:spcPct val="114000"/>
              </a:lnSpc>
              <a:spcBef>
                <a:spcPts val="0"/>
              </a:spcBef>
              <a:spcAft>
                <a:spcPts val="900"/>
              </a:spcAft>
              <a:buAutoNum type="alphaLcParenBoth"/>
              <a:tabLst>
                <a:tab pos="450850" algn="l"/>
              </a:tabLst>
              <a:defRPr/>
            </a:pPr>
            <a:r>
              <a:rPr lang="en-AU" sz="1800" dirty="0"/>
              <a:t>Each trustee or director of the SMSF’s corporate </a:t>
            </a:r>
            <a:r>
              <a:rPr lang="en-AU" sz="1800" dirty="0" smtClean="0"/>
              <a:t>trustee</a:t>
            </a:r>
            <a:endParaRPr lang="en-AU" sz="1800" dirty="0"/>
          </a:p>
          <a:p>
            <a:pPr marL="457200" indent="-457200">
              <a:lnSpc>
                <a:spcPct val="114000"/>
              </a:lnSpc>
              <a:spcBef>
                <a:spcPts val="0"/>
              </a:spcBef>
              <a:spcAft>
                <a:spcPts val="900"/>
              </a:spcAft>
              <a:buAutoNum type="alphaLcParenBoth"/>
              <a:tabLst>
                <a:tab pos="450850" algn="l"/>
              </a:tabLst>
              <a:defRPr/>
            </a:pPr>
            <a:r>
              <a:rPr lang="en-AU" sz="1800" dirty="0"/>
              <a:t>A partner of the individual (fund trustee) or a partnership in which the primary entity (fund trustee) is a </a:t>
            </a:r>
            <a:r>
              <a:rPr lang="en-AU" sz="1800" dirty="0" smtClean="0"/>
              <a:t>partner</a:t>
            </a:r>
            <a:endParaRPr lang="en-AU" sz="1800" dirty="0"/>
          </a:p>
          <a:p>
            <a:pPr marL="457200" indent="-457200">
              <a:lnSpc>
                <a:spcPct val="114000"/>
              </a:lnSpc>
              <a:spcBef>
                <a:spcPts val="0"/>
              </a:spcBef>
              <a:spcAft>
                <a:spcPts val="900"/>
              </a:spcAft>
              <a:buAutoNum type="alphaLcParenBoth"/>
              <a:tabLst>
                <a:tab pos="450850" algn="l"/>
              </a:tabLst>
              <a:defRPr/>
            </a:pPr>
            <a:r>
              <a:rPr lang="en-AU" sz="1800" dirty="0"/>
              <a:t>If a partner of the individual (fund trustee) is an individual--the spouse or a child of that </a:t>
            </a:r>
            <a:r>
              <a:rPr lang="en-AU" sz="1800" dirty="0" smtClean="0"/>
              <a:t>individual</a:t>
            </a:r>
          </a:p>
          <a:p>
            <a:pPr marL="457200" indent="-457200">
              <a:lnSpc>
                <a:spcPct val="114000"/>
              </a:lnSpc>
              <a:spcBef>
                <a:spcPts val="0"/>
              </a:spcBef>
              <a:spcAft>
                <a:spcPts val="900"/>
              </a:spcAft>
              <a:buAutoNum type="alphaLcParenBoth"/>
              <a:tabLst>
                <a:tab pos="450850" algn="l"/>
              </a:tabLst>
              <a:defRPr/>
            </a:pPr>
            <a:r>
              <a:rPr lang="en-AU" sz="1800" dirty="0" smtClean="0"/>
              <a:t>A trustee of a trust controlled by a member of the fund</a:t>
            </a:r>
          </a:p>
          <a:p>
            <a:pPr marL="457200" indent="-457200">
              <a:lnSpc>
                <a:spcPct val="114000"/>
              </a:lnSpc>
              <a:spcBef>
                <a:spcPts val="0"/>
              </a:spcBef>
              <a:spcAft>
                <a:spcPts val="900"/>
              </a:spcAft>
              <a:buAutoNum type="alphaLcParenBoth"/>
              <a:tabLst>
                <a:tab pos="450850" algn="l"/>
              </a:tabLst>
              <a:defRPr/>
            </a:pPr>
            <a:r>
              <a:rPr lang="en-AU" sz="1800" dirty="0" smtClean="0"/>
              <a:t>A company that is significantly influenced by a member or Part 8 Associate </a:t>
            </a:r>
            <a:endParaRPr lang="en-AU" sz="1800" dirty="0"/>
          </a:p>
          <a:p>
            <a:pPr marL="514350" indent="-514350">
              <a:lnSpc>
                <a:spcPct val="114000"/>
              </a:lnSpc>
              <a:spcAft>
                <a:spcPts val="600"/>
              </a:spcAft>
              <a:buFont typeface="Wingdings" pitchFamily="2" charset="2"/>
              <a:buChar char="Ø"/>
              <a:defRPr/>
            </a:pPr>
            <a:endParaRPr lang="en-AU" sz="2200" dirty="0" smtClean="0">
              <a:cs typeface="Arial" pitchFamily="34" charset="0"/>
            </a:endParaRPr>
          </a:p>
        </p:txBody>
      </p:sp>
    </p:spTree>
    <p:extLst>
      <p:ext uri="{BB962C8B-B14F-4D97-AF65-F5344CB8AC3E}">
        <p14:creationId xmlns:p14="http://schemas.microsoft.com/office/powerpoint/2010/main" val="300973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Revisiting the In-House Asset (IHA) Rules</a:t>
            </a:r>
            <a:endParaRPr lang="en-AU" sz="3200" b="1" dirty="0">
              <a:solidFill>
                <a:srgbClr val="FF0000"/>
              </a:solidFill>
            </a:endParaRPr>
          </a:p>
        </p:txBody>
      </p:sp>
      <p:sp>
        <p:nvSpPr>
          <p:cNvPr id="3" name="Content Placeholder 2"/>
          <p:cNvSpPr>
            <a:spLocks noGrp="1"/>
          </p:cNvSpPr>
          <p:nvPr>
            <p:ph idx="1"/>
          </p:nvPr>
        </p:nvSpPr>
        <p:spPr>
          <a:xfrm>
            <a:off x="467544" y="1412776"/>
            <a:ext cx="8229600" cy="4525963"/>
          </a:xfrm>
        </p:spPr>
        <p:txBody>
          <a:bodyPr>
            <a:normAutofit/>
          </a:bodyPr>
          <a:lstStyle/>
          <a:p>
            <a:pPr marL="514350" lvl="0" indent="-514350">
              <a:lnSpc>
                <a:spcPct val="114000"/>
              </a:lnSpc>
              <a:spcAft>
                <a:spcPts val="900"/>
              </a:spcAft>
              <a:buNone/>
            </a:pPr>
            <a:r>
              <a:rPr lang="en-AU" sz="2200" b="1" dirty="0" smtClean="0">
                <a:cs typeface="Arial" pitchFamily="34" charset="0"/>
              </a:rPr>
              <a:t>1.  When is an asset an in-house asset</a:t>
            </a:r>
            <a:endParaRPr lang="en-AU" sz="2200" b="1" i="1" dirty="0" smtClean="0"/>
          </a:p>
          <a:p>
            <a:pPr marL="514350" lvl="0" indent="-514350">
              <a:lnSpc>
                <a:spcPct val="114000"/>
              </a:lnSpc>
              <a:spcBef>
                <a:spcPts val="0"/>
              </a:spcBef>
              <a:spcAft>
                <a:spcPts val="1200"/>
              </a:spcAft>
              <a:buNone/>
            </a:pPr>
            <a:r>
              <a:rPr lang="en-AU" sz="2200" b="1" dirty="0">
                <a:cs typeface="Arial" pitchFamily="34" charset="0"/>
              </a:rPr>
              <a:t>Section 70E(2) – Control of trust </a:t>
            </a:r>
          </a:p>
          <a:p>
            <a:pPr marL="0" lvl="0" indent="0">
              <a:lnSpc>
                <a:spcPct val="114000"/>
              </a:lnSpc>
              <a:spcAft>
                <a:spcPts val="900"/>
              </a:spcAft>
              <a:buNone/>
              <a:defRPr/>
            </a:pPr>
            <a:r>
              <a:rPr lang="en-AU" sz="2200" dirty="0"/>
              <a:t>An entity (fund) controls a trust if:</a:t>
            </a:r>
          </a:p>
          <a:p>
            <a:pPr marL="0" lvl="0" indent="0">
              <a:lnSpc>
                <a:spcPct val="114000"/>
              </a:lnSpc>
              <a:spcAft>
                <a:spcPts val="900"/>
              </a:spcAft>
              <a:buNone/>
              <a:tabLst>
                <a:tab pos="450850" algn="l"/>
              </a:tabLst>
              <a:defRPr/>
            </a:pPr>
            <a:r>
              <a:rPr lang="en-AU" sz="2200" dirty="0"/>
              <a:t>(a)  	A </a:t>
            </a:r>
            <a:r>
              <a:rPr lang="en-AU" sz="2200" u="sng" dirty="0"/>
              <a:t>group </a:t>
            </a:r>
            <a:r>
              <a:rPr lang="en-AU" sz="2200" dirty="0"/>
              <a:t>in relation to the fund has a fixed entitlement to more 	than 50% of the capital or income of the trust; or</a:t>
            </a:r>
          </a:p>
          <a:p>
            <a:pPr marL="457200" lvl="0" indent="-457200">
              <a:lnSpc>
                <a:spcPct val="114000"/>
              </a:lnSpc>
              <a:spcAft>
                <a:spcPts val="900"/>
              </a:spcAft>
              <a:buAutoNum type="alphaLcParenBoth" startAt="2"/>
              <a:tabLst>
                <a:tab pos="450850" algn="l"/>
              </a:tabLst>
              <a:defRPr/>
            </a:pPr>
            <a:r>
              <a:rPr lang="en-AU" sz="2200" dirty="0"/>
              <a:t>The trustee of the trust is obliged to act in accordance with the wishes of a </a:t>
            </a:r>
            <a:r>
              <a:rPr lang="en-AU" sz="2200" u="sng" dirty="0"/>
              <a:t>group</a:t>
            </a:r>
            <a:r>
              <a:rPr lang="en-AU" sz="2200" dirty="0"/>
              <a:t>; or</a:t>
            </a:r>
          </a:p>
          <a:p>
            <a:pPr marL="457200" lvl="0" indent="-457200">
              <a:lnSpc>
                <a:spcPct val="114000"/>
              </a:lnSpc>
              <a:spcAft>
                <a:spcPts val="900"/>
              </a:spcAft>
              <a:buAutoNum type="alphaLcParenBoth" startAt="2"/>
              <a:tabLst>
                <a:tab pos="450850" algn="l"/>
              </a:tabLst>
              <a:defRPr/>
            </a:pPr>
            <a:r>
              <a:rPr lang="en-AU" sz="2200" dirty="0"/>
              <a:t>A </a:t>
            </a:r>
            <a:r>
              <a:rPr lang="en-AU" sz="2200" u="sng" dirty="0"/>
              <a:t>group</a:t>
            </a:r>
            <a:r>
              <a:rPr lang="en-AU" sz="2200" dirty="0"/>
              <a:t> in relation to the fund is able to remove or appoint the trustee(s) of the trust</a:t>
            </a:r>
          </a:p>
          <a:p>
            <a:pPr marL="514350" indent="-514350">
              <a:lnSpc>
                <a:spcPct val="114000"/>
              </a:lnSpc>
              <a:spcAft>
                <a:spcPts val="600"/>
              </a:spcAft>
              <a:buFont typeface="Wingdings" pitchFamily="2" charset="2"/>
              <a:buChar char="Ø"/>
              <a:defRPr/>
            </a:pPr>
            <a:endParaRPr lang="en-AU" sz="2200" dirty="0" smtClean="0">
              <a:cs typeface="Arial" pitchFamily="34" charset="0"/>
            </a:endParaRPr>
          </a:p>
        </p:txBody>
      </p:sp>
    </p:spTree>
    <p:extLst>
      <p:ext uri="{BB962C8B-B14F-4D97-AF65-F5344CB8AC3E}">
        <p14:creationId xmlns:p14="http://schemas.microsoft.com/office/powerpoint/2010/main" val="124094555"/>
      </p:ext>
    </p:extLst>
  </p:cSld>
  <p:clrMapOvr>
    <a:masterClrMapping/>
  </p:clrMapOvr>
</p:sld>
</file>

<file path=ppt/theme/theme1.xml><?xml version="1.0" encoding="utf-8"?>
<a:theme xmlns:a="http://schemas.openxmlformats.org/drawingml/2006/main" name="ArcSuper_PP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ArcSuper_PPtemplate</Template>
  <TotalTime>2188</TotalTime>
  <Words>2367</Words>
  <Application>Microsoft Office PowerPoint</Application>
  <PresentationFormat>On-screen Show (4:3)</PresentationFormat>
  <Paragraphs>226</Paragraphs>
  <Slides>33</Slides>
  <Notes>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ArcSuper_PPtemplate</vt:lpstr>
      <vt:lpstr> Revisiting the IHA Rules</vt:lpstr>
      <vt:lpstr>Revisiting the IHA Rules</vt:lpstr>
      <vt:lpstr>Revisiting the IHA Rules</vt:lpstr>
      <vt:lpstr>PowerPoint Presentation</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PowerPoint Presentation</vt:lpstr>
      <vt:lpstr>Revisiting the In-House Asset (IHA) Rules</vt:lpstr>
      <vt:lpstr>Revisiting the In-House Asset (IHA) Rules</vt:lpstr>
      <vt:lpstr>Revisiting the In-House Asset (IHA) Rules</vt:lpstr>
      <vt:lpstr>Revisiting the In-House Asset (IHA) Rules</vt:lpstr>
      <vt:lpstr>Revisiting the In-House Asset (IHA) Rules</vt:lpstr>
      <vt:lpstr>3. Valuing IHAs and private investments</vt:lpstr>
      <vt:lpstr>Revisiting the In-House Asset (IHA) Rules</vt:lpstr>
      <vt:lpstr>Revisiting the In-House Asset (IHA) Rules</vt:lpstr>
      <vt:lpstr>Revisiting the In-House Asset (IHA) Rules</vt:lpstr>
      <vt:lpstr>Revisiting the In-House Asset (IHA) Rules</vt:lpstr>
      <vt:lpstr>4. Auditor’s reporting obligations</vt:lpstr>
      <vt:lpstr>Revisiting the In-House Asset (IHA) Rules</vt:lpstr>
      <vt:lpstr>Revisiting the In-House Asset (IHA) Rules</vt:lpstr>
      <vt:lpstr>Revisiting the In-House Asset (IHA) Rules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SMSF Audit Fundamentals &amp; Superannuation Update</dc:title>
  <dc:creator>Ashley</dc:creator>
  <cp:lastModifiedBy>User</cp:lastModifiedBy>
  <cp:revision>158</cp:revision>
  <dcterms:created xsi:type="dcterms:W3CDTF">2013-02-11T03:00:08Z</dcterms:created>
  <dcterms:modified xsi:type="dcterms:W3CDTF">2015-08-16T23:07:32Z</dcterms:modified>
</cp:coreProperties>
</file>